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20"/>
  </p:notesMasterIdLst>
  <p:sldIdLst>
    <p:sldId id="256" r:id="rId2"/>
    <p:sldId id="257" r:id="rId3"/>
    <p:sldId id="258" r:id="rId4"/>
    <p:sldId id="259" r:id="rId5"/>
    <p:sldId id="260" r:id="rId6"/>
    <p:sldId id="268" r:id="rId7"/>
    <p:sldId id="269" r:id="rId8"/>
    <p:sldId id="270" r:id="rId9"/>
    <p:sldId id="271" r:id="rId10"/>
    <p:sldId id="261" r:id="rId11"/>
    <p:sldId id="267" r:id="rId12"/>
    <p:sldId id="274" r:id="rId13"/>
    <p:sldId id="272" r:id="rId14"/>
    <p:sldId id="273" r:id="rId15"/>
    <p:sldId id="262" r:id="rId16"/>
    <p:sldId id="264" r:id="rId17"/>
    <p:sldId id="265" r:id="rId18"/>
    <p:sldId id="26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557" autoAdjust="0"/>
  </p:normalViewPr>
  <p:slideViewPr>
    <p:cSldViewPr snapToGrid="0">
      <p:cViewPr>
        <p:scale>
          <a:sx n="60" d="100"/>
          <a:sy n="60" d="100"/>
        </p:scale>
        <p:origin x="88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07D4BD0-F341-44D9-9548-CBB9554617BF}" type="doc">
      <dgm:prSet loTypeId="urn:microsoft.com/office/officeart/2018/5/layout/CenteredIconLabelDescriptionList" loCatId="icon" qsTypeId="urn:microsoft.com/office/officeart/2005/8/quickstyle/simple1" qsCatId="simple" csTypeId="urn:microsoft.com/office/officeart/2005/8/colors/accent1_2" csCatId="accent1" phldr="1"/>
      <dgm:spPr/>
      <dgm:t>
        <a:bodyPr/>
        <a:lstStyle/>
        <a:p>
          <a:endParaRPr lang="en-US"/>
        </a:p>
      </dgm:t>
    </dgm:pt>
    <dgm:pt modelId="{2B66E917-87A5-4F71-A4CF-6B8913396A86}">
      <dgm:prSet custT="1"/>
      <dgm:spPr/>
      <dgm:t>
        <a:bodyPr/>
        <a:lstStyle/>
        <a:p>
          <a:pPr>
            <a:lnSpc>
              <a:spcPct val="100000"/>
            </a:lnSpc>
            <a:defRPr b="1"/>
          </a:pPr>
          <a:r>
            <a:rPr lang="en-US" sz="2000" b="0"/>
            <a:t>We will explore weekly </a:t>
          </a:r>
          <a:r>
            <a:rPr lang="en-US" sz="2000" b="1"/>
            <a:t>delay frequency, delay distribution, </a:t>
          </a:r>
          <a:r>
            <a:rPr lang="en-US" sz="2000" b="0"/>
            <a:t>and</a:t>
          </a:r>
          <a:r>
            <a:rPr lang="en-US" sz="2000" b="1"/>
            <a:t> delay concentration</a:t>
          </a:r>
        </a:p>
      </dgm:t>
    </dgm:pt>
    <dgm:pt modelId="{6733887C-0931-46D5-8682-4E9F0E2E0F95}" type="parTrans" cxnId="{88E5B955-7629-4D91-A098-C79F16A8BCB2}">
      <dgm:prSet/>
      <dgm:spPr/>
      <dgm:t>
        <a:bodyPr/>
        <a:lstStyle/>
        <a:p>
          <a:endParaRPr lang="en-US"/>
        </a:p>
      </dgm:t>
    </dgm:pt>
    <dgm:pt modelId="{2E58007F-1C79-4337-B01B-6EBA4D72B86D}" type="sibTrans" cxnId="{88E5B955-7629-4D91-A098-C79F16A8BCB2}">
      <dgm:prSet/>
      <dgm:spPr/>
      <dgm:t>
        <a:bodyPr/>
        <a:lstStyle/>
        <a:p>
          <a:endParaRPr lang="en-US"/>
        </a:p>
      </dgm:t>
    </dgm:pt>
    <dgm:pt modelId="{1C58FF6E-E09D-4E99-852C-CB3869537656}">
      <dgm:prSet/>
      <dgm:spPr/>
      <dgm:t>
        <a:bodyPr/>
        <a:lstStyle/>
        <a:p>
          <a:pPr>
            <a:lnSpc>
              <a:spcPct val="100000"/>
            </a:lnSpc>
            <a:defRPr b="1"/>
          </a:pPr>
          <a:r>
            <a:rPr lang="en-US" b="0"/>
            <a:t>Create charts and other visualization tools to identify the following:</a:t>
          </a:r>
        </a:p>
      </dgm:t>
    </dgm:pt>
    <dgm:pt modelId="{6AC04145-FE54-49CF-825F-72534C0AC206}" type="parTrans" cxnId="{785A8858-8AF4-4277-8ABF-FC5E0EA61CA7}">
      <dgm:prSet/>
      <dgm:spPr/>
      <dgm:t>
        <a:bodyPr/>
        <a:lstStyle/>
        <a:p>
          <a:endParaRPr lang="en-US"/>
        </a:p>
      </dgm:t>
    </dgm:pt>
    <dgm:pt modelId="{15595099-056C-444A-AF00-6B02F0D28DA6}" type="sibTrans" cxnId="{785A8858-8AF4-4277-8ABF-FC5E0EA61CA7}">
      <dgm:prSet/>
      <dgm:spPr/>
      <dgm:t>
        <a:bodyPr/>
        <a:lstStyle/>
        <a:p>
          <a:endParaRPr lang="en-US"/>
        </a:p>
      </dgm:t>
    </dgm:pt>
    <dgm:pt modelId="{A909C8C7-2460-4A9F-8C09-7D01F544DE5D}">
      <dgm:prSet custT="1"/>
      <dgm:spPr/>
      <dgm:t>
        <a:bodyPr/>
        <a:lstStyle/>
        <a:p>
          <a:pPr>
            <a:lnSpc>
              <a:spcPct val="100000"/>
            </a:lnSpc>
          </a:pPr>
          <a:r>
            <a:rPr lang="en-US" sz="1800"/>
            <a:t>Patterns by weekday</a:t>
          </a:r>
        </a:p>
      </dgm:t>
    </dgm:pt>
    <dgm:pt modelId="{447FBF6A-A78C-444E-9E67-8664ABDA8676}" type="parTrans" cxnId="{614DF60D-7F72-4C52-8246-45254313374C}">
      <dgm:prSet/>
      <dgm:spPr/>
      <dgm:t>
        <a:bodyPr/>
        <a:lstStyle/>
        <a:p>
          <a:endParaRPr lang="en-US"/>
        </a:p>
      </dgm:t>
    </dgm:pt>
    <dgm:pt modelId="{58D2F4A8-89FE-4161-BB7C-4A52B1DEE87A}" type="sibTrans" cxnId="{614DF60D-7F72-4C52-8246-45254313374C}">
      <dgm:prSet/>
      <dgm:spPr/>
      <dgm:t>
        <a:bodyPr/>
        <a:lstStyle/>
        <a:p>
          <a:endParaRPr lang="en-US"/>
        </a:p>
      </dgm:t>
    </dgm:pt>
    <dgm:pt modelId="{8AD5D86E-B985-4F80-9AF5-FF3FEAA241E5}">
      <dgm:prSet custT="1"/>
      <dgm:spPr/>
      <dgm:t>
        <a:bodyPr/>
        <a:lstStyle/>
        <a:p>
          <a:pPr>
            <a:lnSpc>
              <a:spcPct val="100000"/>
            </a:lnSpc>
          </a:pPr>
          <a:r>
            <a:rPr lang="en-US" sz="1800"/>
            <a:t>Patterns by airport</a:t>
          </a:r>
        </a:p>
      </dgm:t>
    </dgm:pt>
    <dgm:pt modelId="{8AC4C821-812C-416A-BB07-FD1957899C09}" type="parTrans" cxnId="{3BD9D710-F829-44A9-BF03-A94726894217}">
      <dgm:prSet/>
      <dgm:spPr/>
      <dgm:t>
        <a:bodyPr/>
        <a:lstStyle/>
        <a:p>
          <a:endParaRPr lang="en-US"/>
        </a:p>
      </dgm:t>
    </dgm:pt>
    <dgm:pt modelId="{E4C5CE80-D08F-4FDC-AE42-6E5B2781A1F9}" type="sibTrans" cxnId="{3BD9D710-F829-44A9-BF03-A94726894217}">
      <dgm:prSet/>
      <dgm:spPr/>
      <dgm:t>
        <a:bodyPr/>
        <a:lstStyle/>
        <a:p>
          <a:endParaRPr lang="en-US"/>
        </a:p>
      </dgm:t>
    </dgm:pt>
    <dgm:pt modelId="{CC9E9989-1184-4449-A731-45EC29ACB45C}">
      <dgm:prSet custT="1"/>
      <dgm:spPr/>
      <dgm:t>
        <a:bodyPr/>
        <a:lstStyle/>
        <a:p>
          <a:pPr>
            <a:lnSpc>
              <a:spcPct val="100000"/>
            </a:lnSpc>
          </a:pPr>
          <a:r>
            <a:rPr lang="en-US" sz="1800"/>
            <a:t>Patterns by season/time</a:t>
          </a:r>
        </a:p>
      </dgm:t>
    </dgm:pt>
    <dgm:pt modelId="{2ABE4384-CFC7-4A11-AB62-EB9E9607CF72}" type="parTrans" cxnId="{45EAD5A9-C4E6-4B04-8148-71F484A257D5}">
      <dgm:prSet/>
      <dgm:spPr/>
      <dgm:t>
        <a:bodyPr/>
        <a:lstStyle/>
        <a:p>
          <a:endParaRPr lang="en-US"/>
        </a:p>
      </dgm:t>
    </dgm:pt>
    <dgm:pt modelId="{FE23C34A-2F67-4673-B62D-328A905446DF}" type="sibTrans" cxnId="{45EAD5A9-C4E6-4B04-8148-71F484A257D5}">
      <dgm:prSet/>
      <dgm:spPr/>
      <dgm:t>
        <a:bodyPr/>
        <a:lstStyle/>
        <a:p>
          <a:endParaRPr lang="en-US"/>
        </a:p>
      </dgm:t>
    </dgm:pt>
    <dgm:pt modelId="{A70D1D4D-3474-4537-AC6C-5EB818518841}">
      <dgm:prSet/>
      <dgm:spPr/>
      <dgm:t>
        <a:bodyPr/>
        <a:lstStyle/>
        <a:p>
          <a:pPr>
            <a:lnSpc>
              <a:spcPct val="100000"/>
            </a:lnSpc>
            <a:defRPr b="1"/>
          </a:pPr>
          <a:r>
            <a:rPr lang="en-US" b="0"/>
            <a:t>Use Elasticsearch services for:</a:t>
          </a:r>
        </a:p>
      </dgm:t>
    </dgm:pt>
    <dgm:pt modelId="{1E89CDFB-066A-4295-BD85-416F5CD3D62F}" type="parTrans" cxnId="{E876D302-7DD3-4C13-8B1A-434A4B645113}">
      <dgm:prSet/>
      <dgm:spPr/>
      <dgm:t>
        <a:bodyPr/>
        <a:lstStyle/>
        <a:p>
          <a:endParaRPr lang="en-US"/>
        </a:p>
      </dgm:t>
    </dgm:pt>
    <dgm:pt modelId="{CED7DC80-758B-4105-88F7-A2C460E744A2}" type="sibTrans" cxnId="{E876D302-7DD3-4C13-8B1A-434A4B645113}">
      <dgm:prSet/>
      <dgm:spPr/>
      <dgm:t>
        <a:bodyPr/>
        <a:lstStyle/>
        <a:p>
          <a:endParaRPr lang="en-US"/>
        </a:p>
      </dgm:t>
    </dgm:pt>
    <dgm:pt modelId="{1902DB0A-E18A-4412-8F7C-6D283B4C6ACC}">
      <dgm:prSet custT="1"/>
      <dgm:spPr/>
      <dgm:t>
        <a:bodyPr/>
        <a:lstStyle/>
        <a:p>
          <a:pPr>
            <a:lnSpc>
              <a:spcPct val="100000"/>
            </a:lnSpc>
          </a:pPr>
          <a:r>
            <a:rPr lang="en-US" sz="1800"/>
            <a:t>Data ingestion &amp; cleaning</a:t>
          </a:r>
        </a:p>
      </dgm:t>
    </dgm:pt>
    <dgm:pt modelId="{449F155C-8F7B-49FE-8C4E-ED078AC7B5E3}" type="parTrans" cxnId="{51AA3060-A0B8-4FD8-8164-7907531BE711}">
      <dgm:prSet/>
      <dgm:spPr/>
      <dgm:t>
        <a:bodyPr/>
        <a:lstStyle/>
        <a:p>
          <a:endParaRPr lang="en-US"/>
        </a:p>
      </dgm:t>
    </dgm:pt>
    <dgm:pt modelId="{0C395693-6465-479F-B47E-6785D113C95F}" type="sibTrans" cxnId="{51AA3060-A0B8-4FD8-8164-7907531BE711}">
      <dgm:prSet/>
      <dgm:spPr/>
      <dgm:t>
        <a:bodyPr/>
        <a:lstStyle/>
        <a:p>
          <a:endParaRPr lang="en-US"/>
        </a:p>
      </dgm:t>
    </dgm:pt>
    <dgm:pt modelId="{98A3CE7B-D765-4CD7-A4DD-E190F8EDF9DF}">
      <dgm:prSet custT="1"/>
      <dgm:spPr/>
      <dgm:t>
        <a:bodyPr/>
        <a:lstStyle/>
        <a:p>
          <a:pPr>
            <a:lnSpc>
              <a:spcPct val="100000"/>
            </a:lnSpc>
          </a:pPr>
          <a:r>
            <a:rPr lang="en-US" sz="1800"/>
            <a:t>Query and aggregation</a:t>
          </a:r>
        </a:p>
      </dgm:t>
    </dgm:pt>
    <dgm:pt modelId="{C49620B2-A3EC-456A-8C71-7E9F980E7319}" type="parTrans" cxnId="{233DDFB4-556C-46C9-BAE4-9D57DF0860AB}">
      <dgm:prSet/>
      <dgm:spPr/>
      <dgm:t>
        <a:bodyPr/>
        <a:lstStyle/>
        <a:p>
          <a:endParaRPr lang="en-US"/>
        </a:p>
      </dgm:t>
    </dgm:pt>
    <dgm:pt modelId="{1B093E15-7782-403B-A8A9-3AA16ACB999A}" type="sibTrans" cxnId="{233DDFB4-556C-46C9-BAE4-9D57DF0860AB}">
      <dgm:prSet/>
      <dgm:spPr/>
      <dgm:t>
        <a:bodyPr/>
        <a:lstStyle/>
        <a:p>
          <a:endParaRPr lang="en-US"/>
        </a:p>
      </dgm:t>
    </dgm:pt>
    <dgm:pt modelId="{60CADD6D-A6E1-437B-B4D3-A3DA990D0B75}">
      <dgm:prSet custT="1"/>
      <dgm:spPr/>
      <dgm:t>
        <a:bodyPr/>
        <a:lstStyle/>
        <a:p>
          <a:pPr>
            <a:lnSpc>
              <a:spcPct val="100000"/>
            </a:lnSpc>
          </a:pPr>
          <a:r>
            <a:rPr lang="en-US" sz="1800"/>
            <a:t>Building dashboards in Kibana</a:t>
          </a:r>
        </a:p>
      </dgm:t>
    </dgm:pt>
    <dgm:pt modelId="{4DB92DAF-4158-483D-B0D1-10F0BC1304C2}" type="parTrans" cxnId="{4230377C-FCA7-411F-BBC4-CA5D16B354C2}">
      <dgm:prSet/>
      <dgm:spPr/>
      <dgm:t>
        <a:bodyPr/>
        <a:lstStyle/>
        <a:p>
          <a:endParaRPr lang="en-US"/>
        </a:p>
      </dgm:t>
    </dgm:pt>
    <dgm:pt modelId="{4C9B2FF6-FB88-4449-9312-57C02E1891FB}" type="sibTrans" cxnId="{4230377C-FCA7-411F-BBC4-CA5D16B354C2}">
      <dgm:prSet/>
      <dgm:spPr/>
      <dgm:t>
        <a:bodyPr/>
        <a:lstStyle/>
        <a:p>
          <a:endParaRPr lang="en-US"/>
        </a:p>
      </dgm:t>
    </dgm:pt>
    <dgm:pt modelId="{F048A42E-4B31-4CF1-BD14-DCF16F2EAA87}">
      <dgm:prSet custT="1"/>
      <dgm:spPr/>
      <dgm:t>
        <a:bodyPr/>
        <a:lstStyle/>
        <a:p>
          <a:pPr>
            <a:lnSpc>
              <a:spcPct val="100000"/>
            </a:lnSpc>
            <a:defRPr b="1"/>
          </a:pPr>
          <a:r>
            <a:rPr lang="en-US" sz="2400" b="0"/>
            <a:t>Final goal of </a:t>
          </a:r>
          <a:r>
            <a:rPr lang="en-US" sz="2400" b="1"/>
            <a:t>predicting which days experience the highest likelihood of flight delays</a:t>
          </a:r>
        </a:p>
      </dgm:t>
    </dgm:pt>
    <dgm:pt modelId="{2D82EAA7-7801-4ACD-A6CC-05455DDDDED0}" type="parTrans" cxnId="{FB30ABDB-1F94-4E6D-827E-1DA9F6F82385}">
      <dgm:prSet/>
      <dgm:spPr/>
      <dgm:t>
        <a:bodyPr/>
        <a:lstStyle/>
        <a:p>
          <a:endParaRPr lang="en-US"/>
        </a:p>
      </dgm:t>
    </dgm:pt>
    <dgm:pt modelId="{CD11BC07-D24D-482F-80C1-16717237FD7D}" type="sibTrans" cxnId="{FB30ABDB-1F94-4E6D-827E-1DA9F6F82385}">
      <dgm:prSet/>
      <dgm:spPr/>
      <dgm:t>
        <a:bodyPr/>
        <a:lstStyle/>
        <a:p>
          <a:endParaRPr lang="en-US"/>
        </a:p>
      </dgm:t>
    </dgm:pt>
    <dgm:pt modelId="{85CD4B7C-2D72-42EB-B762-BAE81329D3A9}" type="pres">
      <dgm:prSet presAssocID="{507D4BD0-F341-44D9-9548-CBB9554617BF}" presName="root" presStyleCnt="0">
        <dgm:presLayoutVars>
          <dgm:dir/>
          <dgm:resizeHandles val="exact"/>
        </dgm:presLayoutVars>
      </dgm:prSet>
      <dgm:spPr/>
    </dgm:pt>
    <dgm:pt modelId="{0F22DB8F-AB9F-4DE6-B49E-9B120E8B89A6}" type="pres">
      <dgm:prSet presAssocID="{2B66E917-87A5-4F71-A4CF-6B8913396A86}" presName="compNode" presStyleCnt="0"/>
      <dgm:spPr/>
    </dgm:pt>
    <dgm:pt modelId="{85A529B8-A6AB-43DA-82AC-9ABD22E07101}" type="pres">
      <dgm:prSet presAssocID="{2B66E917-87A5-4F71-A4CF-6B8913396A86}"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Arrow Circle"/>
        </a:ext>
      </dgm:extLst>
    </dgm:pt>
    <dgm:pt modelId="{7AE1669E-73DD-49E5-9AD0-CC17DE79D5B2}" type="pres">
      <dgm:prSet presAssocID="{2B66E917-87A5-4F71-A4CF-6B8913396A86}" presName="iconSpace" presStyleCnt="0"/>
      <dgm:spPr/>
    </dgm:pt>
    <dgm:pt modelId="{0ED97895-76E5-4195-9309-FD1F6DEAE8F2}" type="pres">
      <dgm:prSet presAssocID="{2B66E917-87A5-4F71-A4CF-6B8913396A86}" presName="parTx" presStyleLbl="revTx" presStyleIdx="0" presStyleCnt="8">
        <dgm:presLayoutVars>
          <dgm:chMax val="0"/>
          <dgm:chPref val="0"/>
        </dgm:presLayoutVars>
      </dgm:prSet>
      <dgm:spPr/>
    </dgm:pt>
    <dgm:pt modelId="{FB0742BB-11AD-4A4D-AB5C-F1BF5C10F731}" type="pres">
      <dgm:prSet presAssocID="{2B66E917-87A5-4F71-A4CF-6B8913396A86}" presName="txSpace" presStyleCnt="0"/>
      <dgm:spPr/>
    </dgm:pt>
    <dgm:pt modelId="{CBD398B9-03C2-4222-98D3-CC0C54A7234B}" type="pres">
      <dgm:prSet presAssocID="{2B66E917-87A5-4F71-A4CF-6B8913396A86}" presName="desTx" presStyleLbl="revTx" presStyleIdx="1" presStyleCnt="8">
        <dgm:presLayoutVars/>
      </dgm:prSet>
      <dgm:spPr/>
    </dgm:pt>
    <dgm:pt modelId="{0F8E19C3-3207-4D1C-84EE-FF0C7CD54E20}" type="pres">
      <dgm:prSet presAssocID="{2E58007F-1C79-4337-B01B-6EBA4D72B86D}" presName="sibTrans" presStyleCnt="0"/>
      <dgm:spPr/>
    </dgm:pt>
    <dgm:pt modelId="{A99D0954-B3E4-4E6F-B02A-560E7329D885}" type="pres">
      <dgm:prSet presAssocID="{1C58FF6E-E09D-4E99-852C-CB3869537656}" presName="compNode" presStyleCnt="0"/>
      <dgm:spPr/>
    </dgm:pt>
    <dgm:pt modelId="{8E26ABE8-56C1-41BF-87E3-2C2A1F79BB83}" type="pres">
      <dgm:prSet presAssocID="{1C58FF6E-E09D-4E99-852C-CB3869537656}"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Airplane"/>
        </a:ext>
      </dgm:extLst>
    </dgm:pt>
    <dgm:pt modelId="{009D72B0-8F26-4DD4-88D1-D06DCFE7A7E0}" type="pres">
      <dgm:prSet presAssocID="{1C58FF6E-E09D-4E99-852C-CB3869537656}" presName="iconSpace" presStyleCnt="0"/>
      <dgm:spPr/>
    </dgm:pt>
    <dgm:pt modelId="{2653F927-4007-409B-8412-655E9165C1B1}" type="pres">
      <dgm:prSet presAssocID="{1C58FF6E-E09D-4E99-852C-CB3869537656}" presName="parTx" presStyleLbl="revTx" presStyleIdx="2" presStyleCnt="8">
        <dgm:presLayoutVars>
          <dgm:chMax val="0"/>
          <dgm:chPref val="0"/>
        </dgm:presLayoutVars>
      </dgm:prSet>
      <dgm:spPr/>
    </dgm:pt>
    <dgm:pt modelId="{E3FD8057-5349-464A-948B-E7A1C1102F5D}" type="pres">
      <dgm:prSet presAssocID="{1C58FF6E-E09D-4E99-852C-CB3869537656}" presName="txSpace" presStyleCnt="0"/>
      <dgm:spPr/>
    </dgm:pt>
    <dgm:pt modelId="{0ABBF405-5229-41EE-9FF4-06D019858930}" type="pres">
      <dgm:prSet presAssocID="{1C58FF6E-E09D-4E99-852C-CB3869537656}" presName="desTx" presStyleLbl="revTx" presStyleIdx="3" presStyleCnt="8" custLinFactNeighborX="680" custLinFactNeighborY="-69454">
        <dgm:presLayoutVars/>
      </dgm:prSet>
      <dgm:spPr/>
    </dgm:pt>
    <dgm:pt modelId="{43A6D101-7D71-41BD-B399-8C0F5ADAB467}" type="pres">
      <dgm:prSet presAssocID="{15595099-056C-444A-AF00-6B02F0D28DA6}" presName="sibTrans" presStyleCnt="0"/>
      <dgm:spPr/>
    </dgm:pt>
    <dgm:pt modelId="{AC8F57DB-6BCD-4924-9450-B2769985733D}" type="pres">
      <dgm:prSet presAssocID="{A70D1D4D-3474-4537-AC6C-5EB818518841}" presName="compNode" presStyleCnt="0"/>
      <dgm:spPr/>
    </dgm:pt>
    <dgm:pt modelId="{CC29DFDE-24BA-4D16-A688-D8BA5F76C81C}" type="pres">
      <dgm:prSet presAssocID="{A70D1D4D-3474-4537-AC6C-5EB818518841}"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Database"/>
        </a:ext>
      </dgm:extLst>
    </dgm:pt>
    <dgm:pt modelId="{E9E48E4F-A724-420A-8484-7B8B952E9FBB}" type="pres">
      <dgm:prSet presAssocID="{A70D1D4D-3474-4537-AC6C-5EB818518841}" presName="iconSpace" presStyleCnt="0"/>
      <dgm:spPr/>
    </dgm:pt>
    <dgm:pt modelId="{41285C9E-05C3-412C-BCE7-CE574E672878}" type="pres">
      <dgm:prSet presAssocID="{A70D1D4D-3474-4537-AC6C-5EB818518841}" presName="parTx" presStyleLbl="revTx" presStyleIdx="4" presStyleCnt="8">
        <dgm:presLayoutVars>
          <dgm:chMax val="0"/>
          <dgm:chPref val="0"/>
        </dgm:presLayoutVars>
      </dgm:prSet>
      <dgm:spPr/>
    </dgm:pt>
    <dgm:pt modelId="{8980E061-41DD-4831-B51A-C9FB6AD8AC6A}" type="pres">
      <dgm:prSet presAssocID="{A70D1D4D-3474-4537-AC6C-5EB818518841}" presName="txSpace" presStyleCnt="0"/>
      <dgm:spPr/>
    </dgm:pt>
    <dgm:pt modelId="{B4EE0CB8-6DEF-43B7-BF5D-065965936086}" type="pres">
      <dgm:prSet presAssocID="{A70D1D4D-3474-4537-AC6C-5EB818518841}" presName="desTx" presStyleLbl="revTx" presStyleIdx="5" presStyleCnt="8" custLinFactY="-34977" custLinFactNeighborX="682" custLinFactNeighborY="-100000">
        <dgm:presLayoutVars/>
      </dgm:prSet>
      <dgm:spPr/>
    </dgm:pt>
    <dgm:pt modelId="{65B14058-4AA6-4B34-8F6A-EE0BCB26944D}" type="pres">
      <dgm:prSet presAssocID="{CED7DC80-758B-4105-88F7-A2C460E744A2}" presName="sibTrans" presStyleCnt="0"/>
      <dgm:spPr/>
    </dgm:pt>
    <dgm:pt modelId="{A6512495-082F-45EB-9C59-E6344AC80D1A}" type="pres">
      <dgm:prSet presAssocID="{F048A42E-4B31-4CF1-BD14-DCF16F2EAA87}" presName="compNode" presStyleCnt="0"/>
      <dgm:spPr/>
    </dgm:pt>
    <dgm:pt modelId="{6D177164-0713-4134-B8AB-13D3EF06D705}" type="pres">
      <dgm:prSet presAssocID="{F048A42E-4B31-4CF1-BD14-DCF16F2EAA87}"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Checkmark"/>
        </a:ext>
      </dgm:extLst>
    </dgm:pt>
    <dgm:pt modelId="{19388B2C-01E2-4A9B-8436-0B683E6F4F69}" type="pres">
      <dgm:prSet presAssocID="{F048A42E-4B31-4CF1-BD14-DCF16F2EAA87}" presName="iconSpace" presStyleCnt="0"/>
      <dgm:spPr/>
    </dgm:pt>
    <dgm:pt modelId="{36012F6B-AE76-465D-99B4-B18AF389E740}" type="pres">
      <dgm:prSet presAssocID="{F048A42E-4B31-4CF1-BD14-DCF16F2EAA87}" presName="parTx" presStyleLbl="revTx" presStyleIdx="6" presStyleCnt="8">
        <dgm:presLayoutVars>
          <dgm:chMax val="0"/>
          <dgm:chPref val="0"/>
        </dgm:presLayoutVars>
      </dgm:prSet>
      <dgm:spPr/>
    </dgm:pt>
    <dgm:pt modelId="{9D1724BD-6695-4104-82DF-BC703E0B826A}" type="pres">
      <dgm:prSet presAssocID="{F048A42E-4B31-4CF1-BD14-DCF16F2EAA87}" presName="txSpace" presStyleCnt="0"/>
      <dgm:spPr/>
    </dgm:pt>
    <dgm:pt modelId="{2BD2B0A9-55C7-480C-A98F-F88B0CA7838C}" type="pres">
      <dgm:prSet presAssocID="{F048A42E-4B31-4CF1-BD14-DCF16F2EAA87}" presName="desTx" presStyleLbl="revTx" presStyleIdx="7" presStyleCnt="8">
        <dgm:presLayoutVars/>
      </dgm:prSet>
      <dgm:spPr/>
    </dgm:pt>
  </dgm:ptLst>
  <dgm:cxnLst>
    <dgm:cxn modelId="{E876D302-7DD3-4C13-8B1A-434A4B645113}" srcId="{507D4BD0-F341-44D9-9548-CBB9554617BF}" destId="{A70D1D4D-3474-4537-AC6C-5EB818518841}" srcOrd="2" destOrd="0" parTransId="{1E89CDFB-066A-4295-BD85-416F5CD3D62F}" sibTransId="{CED7DC80-758B-4105-88F7-A2C460E744A2}"/>
    <dgm:cxn modelId="{614DF60D-7F72-4C52-8246-45254313374C}" srcId="{1C58FF6E-E09D-4E99-852C-CB3869537656}" destId="{A909C8C7-2460-4A9F-8C09-7D01F544DE5D}" srcOrd="0" destOrd="0" parTransId="{447FBF6A-A78C-444E-9E67-8664ABDA8676}" sibTransId="{58D2F4A8-89FE-4161-BB7C-4A52B1DEE87A}"/>
    <dgm:cxn modelId="{3BD9D710-F829-44A9-BF03-A94726894217}" srcId="{1C58FF6E-E09D-4E99-852C-CB3869537656}" destId="{8AD5D86E-B985-4F80-9AF5-FF3FEAA241E5}" srcOrd="1" destOrd="0" parTransId="{8AC4C821-812C-416A-BB07-FD1957899C09}" sibTransId="{E4C5CE80-D08F-4FDC-AE42-6E5B2781A1F9}"/>
    <dgm:cxn modelId="{3596FD14-4335-416E-8FFC-E9062C27C4BC}" type="presOf" srcId="{A70D1D4D-3474-4537-AC6C-5EB818518841}" destId="{41285C9E-05C3-412C-BCE7-CE574E672878}" srcOrd="0" destOrd="0" presId="urn:microsoft.com/office/officeart/2018/5/layout/CenteredIconLabelDescriptionList"/>
    <dgm:cxn modelId="{ED502116-9A1B-415D-BB02-2C314F8264AA}" type="presOf" srcId="{60CADD6D-A6E1-437B-B4D3-A3DA990D0B75}" destId="{B4EE0CB8-6DEF-43B7-BF5D-065965936086}" srcOrd="0" destOrd="2" presId="urn:microsoft.com/office/officeart/2018/5/layout/CenteredIconLabelDescriptionList"/>
    <dgm:cxn modelId="{A95CF21B-40CD-44B9-9CC3-EED8BEDE40D8}" type="presOf" srcId="{1902DB0A-E18A-4412-8F7C-6D283B4C6ACC}" destId="{B4EE0CB8-6DEF-43B7-BF5D-065965936086}" srcOrd="0" destOrd="0" presId="urn:microsoft.com/office/officeart/2018/5/layout/CenteredIconLabelDescriptionList"/>
    <dgm:cxn modelId="{CE11F61F-400B-4F83-9E25-B90D5C9A3DDF}" type="presOf" srcId="{F048A42E-4B31-4CF1-BD14-DCF16F2EAA87}" destId="{36012F6B-AE76-465D-99B4-B18AF389E740}" srcOrd="0" destOrd="0" presId="urn:microsoft.com/office/officeart/2018/5/layout/CenteredIconLabelDescriptionList"/>
    <dgm:cxn modelId="{EBE79337-547E-4AAC-9D92-DDD9E3AF1E4B}" type="presOf" srcId="{98A3CE7B-D765-4CD7-A4DD-E190F8EDF9DF}" destId="{B4EE0CB8-6DEF-43B7-BF5D-065965936086}" srcOrd="0" destOrd="1" presId="urn:microsoft.com/office/officeart/2018/5/layout/CenteredIconLabelDescriptionList"/>
    <dgm:cxn modelId="{51AA3060-A0B8-4FD8-8164-7907531BE711}" srcId="{A70D1D4D-3474-4537-AC6C-5EB818518841}" destId="{1902DB0A-E18A-4412-8F7C-6D283B4C6ACC}" srcOrd="0" destOrd="0" parTransId="{449F155C-8F7B-49FE-8C4E-ED078AC7B5E3}" sibTransId="{0C395693-6465-479F-B47E-6785D113C95F}"/>
    <dgm:cxn modelId="{A2DA8342-E2DF-4B5B-ABAD-C184F8B8F3A4}" type="presOf" srcId="{A909C8C7-2460-4A9F-8C09-7D01F544DE5D}" destId="{0ABBF405-5229-41EE-9FF4-06D019858930}" srcOrd="0" destOrd="0" presId="urn:microsoft.com/office/officeart/2018/5/layout/CenteredIconLabelDescriptionList"/>
    <dgm:cxn modelId="{2993C173-0407-4134-B14A-61F4E726FAAD}" type="presOf" srcId="{2B66E917-87A5-4F71-A4CF-6B8913396A86}" destId="{0ED97895-76E5-4195-9309-FD1F6DEAE8F2}" srcOrd="0" destOrd="0" presId="urn:microsoft.com/office/officeart/2018/5/layout/CenteredIconLabelDescriptionList"/>
    <dgm:cxn modelId="{88E5B955-7629-4D91-A098-C79F16A8BCB2}" srcId="{507D4BD0-F341-44D9-9548-CBB9554617BF}" destId="{2B66E917-87A5-4F71-A4CF-6B8913396A86}" srcOrd="0" destOrd="0" parTransId="{6733887C-0931-46D5-8682-4E9F0E2E0F95}" sibTransId="{2E58007F-1C79-4337-B01B-6EBA4D72B86D}"/>
    <dgm:cxn modelId="{785A8858-8AF4-4277-8ABF-FC5E0EA61CA7}" srcId="{507D4BD0-F341-44D9-9548-CBB9554617BF}" destId="{1C58FF6E-E09D-4E99-852C-CB3869537656}" srcOrd="1" destOrd="0" parTransId="{6AC04145-FE54-49CF-825F-72534C0AC206}" sibTransId="{15595099-056C-444A-AF00-6B02F0D28DA6}"/>
    <dgm:cxn modelId="{4230377C-FCA7-411F-BBC4-CA5D16B354C2}" srcId="{A70D1D4D-3474-4537-AC6C-5EB818518841}" destId="{60CADD6D-A6E1-437B-B4D3-A3DA990D0B75}" srcOrd="2" destOrd="0" parTransId="{4DB92DAF-4158-483D-B0D1-10F0BC1304C2}" sibTransId="{4C9B2FF6-FB88-4449-9312-57C02E1891FB}"/>
    <dgm:cxn modelId="{F4215789-0599-4968-9448-12D237E89765}" type="presOf" srcId="{8AD5D86E-B985-4F80-9AF5-FF3FEAA241E5}" destId="{0ABBF405-5229-41EE-9FF4-06D019858930}" srcOrd="0" destOrd="1" presId="urn:microsoft.com/office/officeart/2018/5/layout/CenteredIconLabelDescriptionList"/>
    <dgm:cxn modelId="{45EAD5A9-C4E6-4B04-8148-71F484A257D5}" srcId="{1C58FF6E-E09D-4E99-852C-CB3869537656}" destId="{CC9E9989-1184-4449-A731-45EC29ACB45C}" srcOrd="2" destOrd="0" parTransId="{2ABE4384-CFC7-4A11-AB62-EB9E9607CF72}" sibTransId="{FE23C34A-2F67-4673-B62D-328A905446DF}"/>
    <dgm:cxn modelId="{233DDFB4-556C-46C9-BAE4-9D57DF0860AB}" srcId="{A70D1D4D-3474-4537-AC6C-5EB818518841}" destId="{98A3CE7B-D765-4CD7-A4DD-E190F8EDF9DF}" srcOrd="1" destOrd="0" parTransId="{C49620B2-A3EC-456A-8C71-7E9F980E7319}" sibTransId="{1B093E15-7782-403B-A8A9-3AA16ACB999A}"/>
    <dgm:cxn modelId="{57BC8CCA-8044-4E1E-B0BA-E1AF09B9D92B}" type="presOf" srcId="{CC9E9989-1184-4449-A731-45EC29ACB45C}" destId="{0ABBF405-5229-41EE-9FF4-06D019858930}" srcOrd="0" destOrd="2" presId="urn:microsoft.com/office/officeart/2018/5/layout/CenteredIconLabelDescriptionList"/>
    <dgm:cxn modelId="{0B77C2D6-2EFE-4E4E-AA6C-34D09F383EA0}" type="presOf" srcId="{507D4BD0-F341-44D9-9548-CBB9554617BF}" destId="{85CD4B7C-2D72-42EB-B762-BAE81329D3A9}" srcOrd="0" destOrd="0" presId="urn:microsoft.com/office/officeart/2018/5/layout/CenteredIconLabelDescriptionList"/>
    <dgm:cxn modelId="{FB30ABDB-1F94-4E6D-827E-1DA9F6F82385}" srcId="{507D4BD0-F341-44D9-9548-CBB9554617BF}" destId="{F048A42E-4B31-4CF1-BD14-DCF16F2EAA87}" srcOrd="3" destOrd="0" parTransId="{2D82EAA7-7801-4ACD-A6CC-05455DDDDED0}" sibTransId="{CD11BC07-D24D-482F-80C1-16717237FD7D}"/>
    <dgm:cxn modelId="{FEE13CE2-8A88-4D2D-8CC2-F219D9462316}" type="presOf" srcId="{1C58FF6E-E09D-4E99-852C-CB3869537656}" destId="{2653F927-4007-409B-8412-655E9165C1B1}" srcOrd="0" destOrd="0" presId="urn:microsoft.com/office/officeart/2018/5/layout/CenteredIconLabelDescriptionList"/>
    <dgm:cxn modelId="{02D107BC-0B40-4FFF-94EE-69A5A0C29E35}" type="presParOf" srcId="{85CD4B7C-2D72-42EB-B762-BAE81329D3A9}" destId="{0F22DB8F-AB9F-4DE6-B49E-9B120E8B89A6}" srcOrd="0" destOrd="0" presId="urn:microsoft.com/office/officeart/2018/5/layout/CenteredIconLabelDescriptionList"/>
    <dgm:cxn modelId="{FD66438E-AF9C-4B1E-8851-C8D5B616B7EF}" type="presParOf" srcId="{0F22DB8F-AB9F-4DE6-B49E-9B120E8B89A6}" destId="{85A529B8-A6AB-43DA-82AC-9ABD22E07101}" srcOrd="0" destOrd="0" presId="urn:microsoft.com/office/officeart/2018/5/layout/CenteredIconLabelDescriptionList"/>
    <dgm:cxn modelId="{1513F87C-FB30-48DC-9BE4-D95211816B33}" type="presParOf" srcId="{0F22DB8F-AB9F-4DE6-B49E-9B120E8B89A6}" destId="{7AE1669E-73DD-49E5-9AD0-CC17DE79D5B2}" srcOrd="1" destOrd="0" presId="urn:microsoft.com/office/officeart/2018/5/layout/CenteredIconLabelDescriptionList"/>
    <dgm:cxn modelId="{315F5437-101E-40E2-8048-EA444EF52C16}" type="presParOf" srcId="{0F22DB8F-AB9F-4DE6-B49E-9B120E8B89A6}" destId="{0ED97895-76E5-4195-9309-FD1F6DEAE8F2}" srcOrd="2" destOrd="0" presId="urn:microsoft.com/office/officeart/2018/5/layout/CenteredIconLabelDescriptionList"/>
    <dgm:cxn modelId="{41CF494F-7251-4F40-8638-53F586DCBB9B}" type="presParOf" srcId="{0F22DB8F-AB9F-4DE6-B49E-9B120E8B89A6}" destId="{FB0742BB-11AD-4A4D-AB5C-F1BF5C10F731}" srcOrd="3" destOrd="0" presId="urn:microsoft.com/office/officeart/2018/5/layout/CenteredIconLabelDescriptionList"/>
    <dgm:cxn modelId="{C9D12B33-996D-4C2A-91AE-CB967A319FB1}" type="presParOf" srcId="{0F22DB8F-AB9F-4DE6-B49E-9B120E8B89A6}" destId="{CBD398B9-03C2-4222-98D3-CC0C54A7234B}" srcOrd="4" destOrd="0" presId="urn:microsoft.com/office/officeart/2018/5/layout/CenteredIconLabelDescriptionList"/>
    <dgm:cxn modelId="{17A34AE0-1B22-4A29-A3BE-DD4601C47F1C}" type="presParOf" srcId="{85CD4B7C-2D72-42EB-B762-BAE81329D3A9}" destId="{0F8E19C3-3207-4D1C-84EE-FF0C7CD54E20}" srcOrd="1" destOrd="0" presId="urn:microsoft.com/office/officeart/2018/5/layout/CenteredIconLabelDescriptionList"/>
    <dgm:cxn modelId="{424D5464-1466-481A-857D-429CD86EB460}" type="presParOf" srcId="{85CD4B7C-2D72-42EB-B762-BAE81329D3A9}" destId="{A99D0954-B3E4-4E6F-B02A-560E7329D885}" srcOrd="2" destOrd="0" presId="urn:microsoft.com/office/officeart/2018/5/layout/CenteredIconLabelDescriptionList"/>
    <dgm:cxn modelId="{F83D6665-7ACE-4FED-B4BC-C74D07DB9BD7}" type="presParOf" srcId="{A99D0954-B3E4-4E6F-B02A-560E7329D885}" destId="{8E26ABE8-56C1-41BF-87E3-2C2A1F79BB83}" srcOrd="0" destOrd="0" presId="urn:microsoft.com/office/officeart/2018/5/layout/CenteredIconLabelDescriptionList"/>
    <dgm:cxn modelId="{CE9ECD99-E3A0-4523-8C9E-2ADD1FDA37A2}" type="presParOf" srcId="{A99D0954-B3E4-4E6F-B02A-560E7329D885}" destId="{009D72B0-8F26-4DD4-88D1-D06DCFE7A7E0}" srcOrd="1" destOrd="0" presId="urn:microsoft.com/office/officeart/2018/5/layout/CenteredIconLabelDescriptionList"/>
    <dgm:cxn modelId="{B18F7C93-0426-471F-B083-0C5D70F1B200}" type="presParOf" srcId="{A99D0954-B3E4-4E6F-B02A-560E7329D885}" destId="{2653F927-4007-409B-8412-655E9165C1B1}" srcOrd="2" destOrd="0" presId="urn:microsoft.com/office/officeart/2018/5/layout/CenteredIconLabelDescriptionList"/>
    <dgm:cxn modelId="{E15E0714-C93F-4181-833F-92422107EF31}" type="presParOf" srcId="{A99D0954-B3E4-4E6F-B02A-560E7329D885}" destId="{E3FD8057-5349-464A-948B-E7A1C1102F5D}" srcOrd="3" destOrd="0" presId="urn:microsoft.com/office/officeart/2018/5/layout/CenteredIconLabelDescriptionList"/>
    <dgm:cxn modelId="{89B22E38-2E44-4677-A607-44B077A0FF7E}" type="presParOf" srcId="{A99D0954-B3E4-4E6F-B02A-560E7329D885}" destId="{0ABBF405-5229-41EE-9FF4-06D019858930}" srcOrd="4" destOrd="0" presId="urn:microsoft.com/office/officeart/2018/5/layout/CenteredIconLabelDescriptionList"/>
    <dgm:cxn modelId="{F764BDD8-209B-44C3-B37C-DA5BF8C2956F}" type="presParOf" srcId="{85CD4B7C-2D72-42EB-B762-BAE81329D3A9}" destId="{43A6D101-7D71-41BD-B399-8C0F5ADAB467}" srcOrd="3" destOrd="0" presId="urn:microsoft.com/office/officeart/2018/5/layout/CenteredIconLabelDescriptionList"/>
    <dgm:cxn modelId="{77D021A1-DF2A-45AD-B9A6-43291405BF44}" type="presParOf" srcId="{85CD4B7C-2D72-42EB-B762-BAE81329D3A9}" destId="{AC8F57DB-6BCD-4924-9450-B2769985733D}" srcOrd="4" destOrd="0" presId="urn:microsoft.com/office/officeart/2018/5/layout/CenteredIconLabelDescriptionList"/>
    <dgm:cxn modelId="{32B2B348-A4E8-45E5-8857-C3830ED8FD57}" type="presParOf" srcId="{AC8F57DB-6BCD-4924-9450-B2769985733D}" destId="{CC29DFDE-24BA-4D16-A688-D8BA5F76C81C}" srcOrd="0" destOrd="0" presId="urn:microsoft.com/office/officeart/2018/5/layout/CenteredIconLabelDescriptionList"/>
    <dgm:cxn modelId="{68E97017-AE4C-4F87-9758-B27871B84AF1}" type="presParOf" srcId="{AC8F57DB-6BCD-4924-9450-B2769985733D}" destId="{E9E48E4F-A724-420A-8484-7B8B952E9FBB}" srcOrd="1" destOrd="0" presId="urn:microsoft.com/office/officeart/2018/5/layout/CenteredIconLabelDescriptionList"/>
    <dgm:cxn modelId="{E7EEDF35-A53E-4B3E-8D90-183B69BA377D}" type="presParOf" srcId="{AC8F57DB-6BCD-4924-9450-B2769985733D}" destId="{41285C9E-05C3-412C-BCE7-CE574E672878}" srcOrd="2" destOrd="0" presId="urn:microsoft.com/office/officeart/2018/5/layout/CenteredIconLabelDescriptionList"/>
    <dgm:cxn modelId="{1F776A88-CF05-4509-B97F-6D74E1AE31A8}" type="presParOf" srcId="{AC8F57DB-6BCD-4924-9450-B2769985733D}" destId="{8980E061-41DD-4831-B51A-C9FB6AD8AC6A}" srcOrd="3" destOrd="0" presId="urn:microsoft.com/office/officeart/2018/5/layout/CenteredIconLabelDescriptionList"/>
    <dgm:cxn modelId="{54D44530-EF24-4EFD-89FF-072CE45AED94}" type="presParOf" srcId="{AC8F57DB-6BCD-4924-9450-B2769985733D}" destId="{B4EE0CB8-6DEF-43B7-BF5D-065965936086}" srcOrd="4" destOrd="0" presId="urn:microsoft.com/office/officeart/2018/5/layout/CenteredIconLabelDescriptionList"/>
    <dgm:cxn modelId="{95267CC4-B3EF-426F-8DB4-42CDC4973CD2}" type="presParOf" srcId="{85CD4B7C-2D72-42EB-B762-BAE81329D3A9}" destId="{65B14058-4AA6-4B34-8F6A-EE0BCB26944D}" srcOrd="5" destOrd="0" presId="urn:microsoft.com/office/officeart/2018/5/layout/CenteredIconLabelDescriptionList"/>
    <dgm:cxn modelId="{06A636D0-FDE6-4B40-A4ED-FBA6B14D5137}" type="presParOf" srcId="{85CD4B7C-2D72-42EB-B762-BAE81329D3A9}" destId="{A6512495-082F-45EB-9C59-E6344AC80D1A}" srcOrd="6" destOrd="0" presId="urn:microsoft.com/office/officeart/2018/5/layout/CenteredIconLabelDescriptionList"/>
    <dgm:cxn modelId="{C5387387-5BFD-422D-993F-D34241688339}" type="presParOf" srcId="{A6512495-082F-45EB-9C59-E6344AC80D1A}" destId="{6D177164-0713-4134-B8AB-13D3EF06D705}" srcOrd="0" destOrd="0" presId="urn:microsoft.com/office/officeart/2018/5/layout/CenteredIconLabelDescriptionList"/>
    <dgm:cxn modelId="{029869C3-3F19-4A3C-87D5-27E85CEE5E35}" type="presParOf" srcId="{A6512495-082F-45EB-9C59-E6344AC80D1A}" destId="{19388B2C-01E2-4A9B-8436-0B683E6F4F69}" srcOrd="1" destOrd="0" presId="urn:microsoft.com/office/officeart/2018/5/layout/CenteredIconLabelDescriptionList"/>
    <dgm:cxn modelId="{F903EFC2-E64A-4DD1-AD07-CD80BD85696B}" type="presParOf" srcId="{A6512495-082F-45EB-9C59-E6344AC80D1A}" destId="{36012F6B-AE76-465D-99B4-B18AF389E740}" srcOrd="2" destOrd="0" presId="urn:microsoft.com/office/officeart/2018/5/layout/CenteredIconLabelDescriptionList"/>
    <dgm:cxn modelId="{89192A70-DEFA-4BD0-8789-D3E23DFFE9D5}" type="presParOf" srcId="{A6512495-082F-45EB-9C59-E6344AC80D1A}" destId="{9D1724BD-6695-4104-82DF-BC703E0B826A}" srcOrd="3" destOrd="0" presId="urn:microsoft.com/office/officeart/2018/5/layout/CenteredIconLabelDescriptionList"/>
    <dgm:cxn modelId="{7FC57410-C350-49D1-B33A-B919179D4E55}" type="presParOf" srcId="{A6512495-082F-45EB-9C59-E6344AC80D1A}" destId="{2BD2B0A9-55C7-480C-A98F-F88B0CA7838C}" srcOrd="4" destOrd="0" presId="urn:microsoft.com/office/officeart/2018/5/layout/Centered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A529B8-A6AB-43DA-82AC-9ABD22E07101}">
      <dsp:nvSpPr>
        <dsp:cNvPr id="0" name=""/>
        <dsp:cNvSpPr/>
      </dsp:nvSpPr>
      <dsp:spPr>
        <a:xfrm>
          <a:off x="770970" y="148763"/>
          <a:ext cx="810523" cy="75584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ED97895-76E5-4195-9309-FD1F6DEAE8F2}">
      <dsp:nvSpPr>
        <dsp:cNvPr id="0" name=""/>
        <dsp:cNvSpPr/>
      </dsp:nvSpPr>
      <dsp:spPr>
        <a:xfrm>
          <a:off x="18341" y="1078919"/>
          <a:ext cx="2315782" cy="20904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defRPr b="1"/>
          </a:pPr>
          <a:r>
            <a:rPr lang="en-US" sz="2000" b="0" kern="1200"/>
            <a:t>We will explore weekly </a:t>
          </a:r>
          <a:r>
            <a:rPr lang="en-US" sz="2000" b="1" kern="1200"/>
            <a:t>delay frequency, delay distribution, </a:t>
          </a:r>
          <a:r>
            <a:rPr lang="en-US" sz="2000" b="0" kern="1200"/>
            <a:t>and</a:t>
          </a:r>
          <a:r>
            <a:rPr lang="en-US" sz="2000" b="1" kern="1200"/>
            <a:t> delay concentration</a:t>
          </a:r>
        </a:p>
      </dsp:txBody>
      <dsp:txXfrm>
        <a:off x="18341" y="1078919"/>
        <a:ext cx="2315782" cy="2090493"/>
      </dsp:txXfrm>
    </dsp:sp>
    <dsp:sp modelId="{CBD398B9-03C2-4222-98D3-CC0C54A7234B}">
      <dsp:nvSpPr>
        <dsp:cNvPr id="0" name=""/>
        <dsp:cNvSpPr/>
      </dsp:nvSpPr>
      <dsp:spPr>
        <a:xfrm>
          <a:off x="18341" y="3250488"/>
          <a:ext cx="2315782" cy="952086"/>
        </a:xfrm>
        <a:prstGeom prst="rect">
          <a:avLst/>
        </a:prstGeom>
        <a:noFill/>
        <a:ln>
          <a:noFill/>
        </a:ln>
        <a:effectLst/>
      </dsp:spPr>
      <dsp:style>
        <a:lnRef idx="0">
          <a:scrgbClr r="0" g="0" b="0"/>
        </a:lnRef>
        <a:fillRef idx="0">
          <a:scrgbClr r="0" g="0" b="0"/>
        </a:fillRef>
        <a:effectRef idx="0">
          <a:scrgbClr r="0" g="0" b="0"/>
        </a:effectRef>
        <a:fontRef idx="minor"/>
      </dsp:style>
    </dsp:sp>
    <dsp:sp modelId="{8E26ABE8-56C1-41BF-87E3-2C2A1F79BB83}">
      <dsp:nvSpPr>
        <dsp:cNvPr id="0" name=""/>
        <dsp:cNvSpPr/>
      </dsp:nvSpPr>
      <dsp:spPr>
        <a:xfrm>
          <a:off x="3492015" y="148763"/>
          <a:ext cx="810523" cy="75584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653F927-4007-409B-8412-655E9165C1B1}">
      <dsp:nvSpPr>
        <dsp:cNvPr id="0" name=""/>
        <dsp:cNvSpPr/>
      </dsp:nvSpPr>
      <dsp:spPr>
        <a:xfrm>
          <a:off x="2739386" y="1078919"/>
          <a:ext cx="2315782" cy="20904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b="1"/>
          </a:pPr>
          <a:r>
            <a:rPr lang="en-US" sz="2100" b="0" kern="1200"/>
            <a:t>Create charts and other visualization tools to identify the following:</a:t>
          </a:r>
        </a:p>
      </dsp:txBody>
      <dsp:txXfrm>
        <a:off x="2739386" y="1078919"/>
        <a:ext cx="2315782" cy="2090493"/>
      </dsp:txXfrm>
    </dsp:sp>
    <dsp:sp modelId="{0ABBF405-5229-41EE-9FF4-06D019858930}">
      <dsp:nvSpPr>
        <dsp:cNvPr id="0" name=""/>
        <dsp:cNvSpPr/>
      </dsp:nvSpPr>
      <dsp:spPr>
        <a:xfrm>
          <a:off x="2755133" y="2589226"/>
          <a:ext cx="2315782" cy="9520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a:t>Patterns by weekday</a:t>
          </a:r>
        </a:p>
        <a:p>
          <a:pPr marL="0" lvl="0" indent="0" algn="ctr" defTabSz="800100">
            <a:lnSpc>
              <a:spcPct val="100000"/>
            </a:lnSpc>
            <a:spcBef>
              <a:spcPct val="0"/>
            </a:spcBef>
            <a:spcAft>
              <a:spcPct val="35000"/>
            </a:spcAft>
            <a:buNone/>
          </a:pPr>
          <a:r>
            <a:rPr lang="en-US" sz="1800" kern="1200"/>
            <a:t>Patterns by airport</a:t>
          </a:r>
        </a:p>
        <a:p>
          <a:pPr marL="0" lvl="0" indent="0" algn="ctr" defTabSz="800100">
            <a:lnSpc>
              <a:spcPct val="100000"/>
            </a:lnSpc>
            <a:spcBef>
              <a:spcPct val="0"/>
            </a:spcBef>
            <a:spcAft>
              <a:spcPct val="35000"/>
            </a:spcAft>
            <a:buNone/>
          </a:pPr>
          <a:r>
            <a:rPr lang="en-US" sz="1800" kern="1200"/>
            <a:t>Patterns by season/time</a:t>
          </a:r>
        </a:p>
      </dsp:txBody>
      <dsp:txXfrm>
        <a:off x="2755133" y="2589226"/>
        <a:ext cx="2315782" cy="952086"/>
      </dsp:txXfrm>
    </dsp:sp>
    <dsp:sp modelId="{CC29DFDE-24BA-4D16-A688-D8BA5F76C81C}">
      <dsp:nvSpPr>
        <dsp:cNvPr id="0" name=""/>
        <dsp:cNvSpPr/>
      </dsp:nvSpPr>
      <dsp:spPr>
        <a:xfrm>
          <a:off x="6213060" y="148763"/>
          <a:ext cx="810523" cy="75584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285C9E-05C3-412C-BCE7-CE574E672878}">
      <dsp:nvSpPr>
        <dsp:cNvPr id="0" name=""/>
        <dsp:cNvSpPr/>
      </dsp:nvSpPr>
      <dsp:spPr>
        <a:xfrm>
          <a:off x="5460430" y="1078919"/>
          <a:ext cx="2315782" cy="20904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33450">
            <a:lnSpc>
              <a:spcPct val="100000"/>
            </a:lnSpc>
            <a:spcBef>
              <a:spcPct val="0"/>
            </a:spcBef>
            <a:spcAft>
              <a:spcPct val="35000"/>
            </a:spcAft>
            <a:buNone/>
            <a:defRPr b="1"/>
          </a:pPr>
          <a:r>
            <a:rPr lang="en-US" sz="2100" b="0" kern="1200"/>
            <a:t>Use Elasticsearch services for:</a:t>
          </a:r>
        </a:p>
      </dsp:txBody>
      <dsp:txXfrm>
        <a:off x="5460430" y="1078919"/>
        <a:ext cx="2315782" cy="2090493"/>
      </dsp:txXfrm>
    </dsp:sp>
    <dsp:sp modelId="{B4EE0CB8-6DEF-43B7-BF5D-065965936086}">
      <dsp:nvSpPr>
        <dsp:cNvPr id="0" name=""/>
        <dsp:cNvSpPr/>
      </dsp:nvSpPr>
      <dsp:spPr>
        <a:xfrm>
          <a:off x="5476224" y="1965391"/>
          <a:ext cx="2315782" cy="9520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100000"/>
            </a:lnSpc>
            <a:spcBef>
              <a:spcPct val="0"/>
            </a:spcBef>
            <a:spcAft>
              <a:spcPct val="35000"/>
            </a:spcAft>
            <a:buNone/>
          </a:pPr>
          <a:r>
            <a:rPr lang="en-US" sz="1800" kern="1200"/>
            <a:t>Data ingestion &amp; cleaning</a:t>
          </a:r>
        </a:p>
        <a:p>
          <a:pPr marL="0" lvl="0" indent="0" algn="ctr" defTabSz="800100">
            <a:lnSpc>
              <a:spcPct val="100000"/>
            </a:lnSpc>
            <a:spcBef>
              <a:spcPct val="0"/>
            </a:spcBef>
            <a:spcAft>
              <a:spcPct val="35000"/>
            </a:spcAft>
            <a:buNone/>
          </a:pPr>
          <a:r>
            <a:rPr lang="en-US" sz="1800" kern="1200"/>
            <a:t>Query and aggregation</a:t>
          </a:r>
        </a:p>
        <a:p>
          <a:pPr marL="0" lvl="0" indent="0" algn="ctr" defTabSz="800100">
            <a:lnSpc>
              <a:spcPct val="100000"/>
            </a:lnSpc>
            <a:spcBef>
              <a:spcPct val="0"/>
            </a:spcBef>
            <a:spcAft>
              <a:spcPct val="35000"/>
            </a:spcAft>
            <a:buNone/>
          </a:pPr>
          <a:r>
            <a:rPr lang="en-US" sz="1800" kern="1200"/>
            <a:t>Building dashboards in Kibana</a:t>
          </a:r>
        </a:p>
      </dsp:txBody>
      <dsp:txXfrm>
        <a:off x="5476224" y="1965391"/>
        <a:ext cx="2315782" cy="952086"/>
      </dsp:txXfrm>
    </dsp:sp>
    <dsp:sp modelId="{6D177164-0713-4134-B8AB-13D3EF06D705}">
      <dsp:nvSpPr>
        <dsp:cNvPr id="0" name=""/>
        <dsp:cNvSpPr/>
      </dsp:nvSpPr>
      <dsp:spPr>
        <a:xfrm>
          <a:off x="8934105" y="148763"/>
          <a:ext cx="810523" cy="755841"/>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6012F6B-AE76-465D-99B4-B18AF389E740}">
      <dsp:nvSpPr>
        <dsp:cNvPr id="0" name=""/>
        <dsp:cNvSpPr/>
      </dsp:nvSpPr>
      <dsp:spPr>
        <a:xfrm>
          <a:off x="8181475" y="1078919"/>
          <a:ext cx="2315782" cy="20904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defRPr b="1"/>
          </a:pPr>
          <a:r>
            <a:rPr lang="en-US" sz="2400" b="0" kern="1200"/>
            <a:t>Final goal of </a:t>
          </a:r>
          <a:r>
            <a:rPr lang="en-US" sz="2400" b="1" kern="1200"/>
            <a:t>predicting which days experience the highest likelihood of flight delays</a:t>
          </a:r>
        </a:p>
      </dsp:txBody>
      <dsp:txXfrm>
        <a:off x="8181475" y="1078919"/>
        <a:ext cx="2315782" cy="2090493"/>
      </dsp:txXfrm>
    </dsp:sp>
    <dsp:sp modelId="{2BD2B0A9-55C7-480C-A98F-F88B0CA7838C}">
      <dsp:nvSpPr>
        <dsp:cNvPr id="0" name=""/>
        <dsp:cNvSpPr/>
      </dsp:nvSpPr>
      <dsp:spPr>
        <a:xfrm>
          <a:off x="8181475" y="3250488"/>
          <a:ext cx="2315782" cy="952086"/>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png>
</file>

<file path=ppt/media/image21.png>
</file>

<file path=ppt/media/image22.svg>
</file>

<file path=ppt/media/image23.png>
</file>

<file path=ppt/media/image24.png>
</file>

<file path=ppt/media/image25.jpeg>
</file>

<file path=ppt/media/image26.PNG>
</file>

<file path=ppt/media/image27.png>
</file>

<file path=ppt/media/image28.svg>
</file>

<file path=ppt/media/image29.PNG>
</file>

<file path=ppt/media/image3.png>
</file>

<file path=ppt/media/image30.png>
</file>

<file path=ppt/media/image31.jpeg>
</file>

<file path=ppt/media/image32.jpeg>
</file>

<file path=ppt/media/image4.svg>
</file>

<file path=ppt/media/image5.png>
</file>

<file path=ppt/media/image6.sv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FE00DC-CA30-477A-BA5C-EC16A62C5346}" type="datetimeFigureOut">
              <a:rPr lang="en-US" smtClean="0"/>
              <a:t>11/30/2025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9D3BF8-CC89-4B05-8455-81B64DF90577}" type="slidenum">
              <a:rPr lang="en-US" smtClean="0"/>
              <a:t>‹#›</a:t>
            </a:fld>
            <a:endParaRPr lang="en-US"/>
          </a:p>
        </p:txBody>
      </p:sp>
    </p:spTree>
    <p:extLst>
      <p:ext uri="{BB962C8B-B14F-4D97-AF65-F5344CB8AC3E}">
        <p14:creationId xmlns:p14="http://schemas.microsoft.com/office/powerpoint/2010/main" val="41937974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We plan to analyze our data regarding airline flight data to visualize and possibly predict delay occurrences per week in the form of creating charts and graphs to help show the frequency and areas of concentration (if any notable one exists) of these delays.</a:t>
            </a:r>
          </a:p>
          <a:p>
            <a:endParaRPr lang="en-US"/>
          </a:p>
        </p:txBody>
      </p:sp>
      <p:sp>
        <p:nvSpPr>
          <p:cNvPr id="4" name="Slide Number Placeholder 3"/>
          <p:cNvSpPr>
            <a:spLocks noGrp="1"/>
          </p:cNvSpPr>
          <p:nvPr>
            <p:ph type="sldNum" sz="quarter" idx="5"/>
          </p:nvPr>
        </p:nvSpPr>
        <p:spPr/>
        <p:txBody>
          <a:bodyPr/>
          <a:lstStyle/>
          <a:p>
            <a:fld id="{B09D3BF8-CC89-4B05-8455-81B64DF90577}" type="slidenum">
              <a:rPr lang="en-US" smtClean="0"/>
              <a:t>3</a:t>
            </a:fld>
            <a:endParaRPr lang="en-US"/>
          </a:p>
        </p:txBody>
      </p:sp>
    </p:spTree>
    <p:extLst>
      <p:ext uri="{BB962C8B-B14F-4D97-AF65-F5344CB8AC3E}">
        <p14:creationId xmlns:p14="http://schemas.microsoft.com/office/powerpoint/2010/main" val="15601695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9D3BF8-CC89-4B05-8455-81B64DF90577}" type="slidenum">
              <a:rPr lang="en-US" smtClean="0"/>
              <a:t>8</a:t>
            </a:fld>
            <a:endParaRPr lang="en-US"/>
          </a:p>
        </p:txBody>
      </p:sp>
    </p:spTree>
    <p:extLst>
      <p:ext uri="{BB962C8B-B14F-4D97-AF65-F5344CB8AC3E}">
        <p14:creationId xmlns:p14="http://schemas.microsoft.com/office/powerpoint/2010/main" val="13913719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9D3BF8-CC89-4B05-8455-81B64DF90577}" type="slidenum">
              <a:rPr lang="en-US" smtClean="0"/>
              <a:t>11</a:t>
            </a:fld>
            <a:endParaRPr lang="en-US"/>
          </a:p>
        </p:txBody>
      </p:sp>
    </p:spTree>
    <p:extLst>
      <p:ext uri="{BB962C8B-B14F-4D97-AF65-F5344CB8AC3E}">
        <p14:creationId xmlns:p14="http://schemas.microsoft.com/office/powerpoint/2010/main" val="40178532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9D3BF8-CC89-4B05-8455-81B64DF90577}" type="slidenum">
              <a:rPr lang="en-US" smtClean="0"/>
              <a:t>13</a:t>
            </a:fld>
            <a:endParaRPr lang="en-US"/>
          </a:p>
        </p:txBody>
      </p:sp>
    </p:spTree>
    <p:extLst>
      <p:ext uri="{BB962C8B-B14F-4D97-AF65-F5344CB8AC3E}">
        <p14:creationId xmlns:p14="http://schemas.microsoft.com/office/powerpoint/2010/main" val="985783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9D3BF8-CC89-4B05-8455-81B64DF90577}" type="slidenum">
              <a:rPr lang="en-US" smtClean="0"/>
              <a:t>14</a:t>
            </a:fld>
            <a:endParaRPr lang="en-US"/>
          </a:p>
        </p:txBody>
      </p:sp>
    </p:spTree>
    <p:extLst>
      <p:ext uri="{BB962C8B-B14F-4D97-AF65-F5344CB8AC3E}">
        <p14:creationId xmlns:p14="http://schemas.microsoft.com/office/powerpoint/2010/main" val="495037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“Elastic ML successfully completed all 8 phases of model training and generated a regression model to predict flight delay likelihood.”</a:t>
            </a:r>
          </a:p>
          <a:p>
            <a:r>
              <a:rPr lang="en-US" dirty="0"/>
              <a:t>“Elastic ML trained on ~485k flights and tested on ~54k, giving us reliable model evaluation.”</a:t>
            </a:r>
          </a:p>
          <a:p>
            <a:r>
              <a:rPr lang="en-US" dirty="0"/>
              <a:t>“The strongest predictors of flight delay were Airline, Time of Day, and Departure Airport. Day of Week and Flight Number had only minor influence.”</a:t>
            </a:r>
          </a:p>
          <a:p>
            <a:r>
              <a:rPr lang="en-US" dirty="0"/>
              <a:t>“The regression model achieved an R² score of 0.21, meaning it captured approximately 21% of the variation in delay. While not highly accurate, this is expected given missing factors such as weather, air traffic control restrictions, and maintenance issues.”</a:t>
            </a:r>
          </a:p>
        </p:txBody>
      </p:sp>
      <p:sp>
        <p:nvSpPr>
          <p:cNvPr id="4" name="Slide Number Placeholder 3"/>
          <p:cNvSpPr>
            <a:spLocks noGrp="1"/>
          </p:cNvSpPr>
          <p:nvPr>
            <p:ph type="sldNum" sz="quarter" idx="5"/>
          </p:nvPr>
        </p:nvSpPr>
        <p:spPr/>
        <p:txBody>
          <a:bodyPr/>
          <a:lstStyle/>
          <a:p>
            <a:fld id="{B09D3BF8-CC89-4B05-8455-81B64DF90577}" type="slidenum">
              <a:rPr lang="en-US" smtClean="0"/>
              <a:t>15</a:t>
            </a:fld>
            <a:endParaRPr lang="en-US"/>
          </a:p>
        </p:txBody>
      </p:sp>
    </p:spTree>
    <p:extLst>
      <p:ext uri="{BB962C8B-B14F-4D97-AF65-F5344CB8AC3E}">
        <p14:creationId xmlns:p14="http://schemas.microsoft.com/office/powerpoint/2010/main" val="36576561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 model can identify high-risk combinations of airlines, airports, and times of day, but cannot fully predict delays due to missing external factors. Still, the results align with real-world expectations.</a:t>
            </a:r>
          </a:p>
        </p:txBody>
      </p:sp>
      <p:sp>
        <p:nvSpPr>
          <p:cNvPr id="4" name="Slide Number Placeholder 3"/>
          <p:cNvSpPr>
            <a:spLocks noGrp="1"/>
          </p:cNvSpPr>
          <p:nvPr>
            <p:ph type="sldNum" sz="quarter" idx="5"/>
          </p:nvPr>
        </p:nvSpPr>
        <p:spPr/>
        <p:txBody>
          <a:bodyPr/>
          <a:lstStyle/>
          <a:p>
            <a:fld id="{B09D3BF8-CC89-4B05-8455-81B64DF90577}" type="slidenum">
              <a:rPr lang="en-US" smtClean="0"/>
              <a:t>16</a:t>
            </a:fld>
            <a:endParaRPr lang="en-US"/>
          </a:p>
        </p:txBody>
      </p:sp>
    </p:spTree>
    <p:extLst>
      <p:ext uri="{BB962C8B-B14F-4D97-AF65-F5344CB8AC3E}">
        <p14:creationId xmlns:p14="http://schemas.microsoft.com/office/powerpoint/2010/main" val="1247022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 analysis shows that flight delays follow identifiable patterns—certain airlines, airports, and later times of day experience higher delay rates. Using Elastic ML, we built a model that found Airline, Time of Day, and Departure Airport to be the strongest predictors. The model’s R² of 0.21 shows moderate predictive power; delays are still heavily impacted by external factors such as weather and traffic that were not in our dataset. Overall, </a:t>
            </a:r>
            <a:r>
              <a:rPr lang="en-US" err="1"/>
              <a:t>ElasticSearch</a:t>
            </a:r>
            <a:r>
              <a:rPr lang="en-US"/>
              <a:t> allowed us to efficiently visualize trends and build a reproducible prediction model.”</a:t>
            </a:r>
          </a:p>
        </p:txBody>
      </p:sp>
      <p:sp>
        <p:nvSpPr>
          <p:cNvPr id="4" name="Slide Number Placeholder 3"/>
          <p:cNvSpPr>
            <a:spLocks noGrp="1"/>
          </p:cNvSpPr>
          <p:nvPr>
            <p:ph type="sldNum" sz="quarter" idx="5"/>
          </p:nvPr>
        </p:nvSpPr>
        <p:spPr/>
        <p:txBody>
          <a:bodyPr/>
          <a:lstStyle/>
          <a:p>
            <a:fld id="{B09D3BF8-CC89-4B05-8455-81B64DF90577}" type="slidenum">
              <a:rPr lang="en-US" smtClean="0"/>
              <a:t>17</a:t>
            </a:fld>
            <a:endParaRPr lang="en-US"/>
          </a:p>
        </p:txBody>
      </p:sp>
    </p:spTree>
    <p:extLst>
      <p:ext uri="{BB962C8B-B14F-4D97-AF65-F5344CB8AC3E}">
        <p14:creationId xmlns:p14="http://schemas.microsoft.com/office/powerpoint/2010/main" val="29473629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218F0-3DA8-9C91-7DE8-29985ED26FE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0B0E6B6-7553-5B14-76F9-F5ADF26A13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BAE24C6-90FA-F43E-1AB2-C59579C8B9C3}"/>
              </a:ext>
            </a:extLst>
          </p:cNvPr>
          <p:cNvSpPr>
            <a:spLocks noGrp="1"/>
          </p:cNvSpPr>
          <p:nvPr>
            <p:ph type="dt" sz="half" idx="10"/>
          </p:nvPr>
        </p:nvSpPr>
        <p:spPr/>
        <p:txBody>
          <a:bodyPr/>
          <a:lstStyle/>
          <a:p>
            <a:fld id="{D1D1EADE-8E88-4C7C-8AC5-FB148DE4940E}" type="datetime1">
              <a:rPr lang="en-US" smtClean="0"/>
              <a:t>11/30/2025</a:t>
            </a:fld>
            <a:endParaRPr lang="en-US"/>
          </a:p>
        </p:txBody>
      </p:sp>
      <p:sp>
        <p:nvSpPr>
          <p:cNvPr id="5" name="Footer Placeholder 4">
            <a:extLst>
              <a:ext uri="{FF2B5EF4-FFF2-40B4-BE49-F238E27FC236}">
                <a16:creationId xmlns:a16="http://schemas.microsoft.com/office/drawing/2014/main" id="{CE19D9D1-4538-7C43-B4AD-E73106254C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66AA16-E6DE-A757-6755-FBD607C3A20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6896273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91277-5889-F288-4492-40BB40657AF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4922C09-DA6E-2185-71E4-10C9B1BE6F9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C22D16-3E08-0E2C-60C7-D93E190CF526}"/>
              </a:ext>
            </a:extLst>
          </p:cNvPr>
          <p:cNvSpPr>
            <a:spLocks noGrp="1"/>
          </p:cNvSpPr>
          <p:nvPr>
            <p:ph type="dt" sz="half" idx="10"/>
          </p:nvPr>
        </p:nvSpPr>
        <p:spPr/>
        <p:txBody>
          <a:bodyPr/>
          <a:lstStyle/>
          <a:p>
            <a:fld id="{EC3C8B9C-477D-492A-96AD-1FC2CC997A73}" type="datetime1">
              <a:rPr lang="en-US" smtClean="0"/>
              <a:t>11/30/2025</a:t>
            </a:fld>
            <a:endParaRPr lang="en-US"/>
          </a:p>
        </p:txBody>
      </p:sp>
      <p:sp>
        <p:nvSpPr>
          <p:cNvPr id="5" name="Footer Placeholder 4">
            <a:extLst>
              <a:ext uri="{FF2B5EF4-FFF2-40B4-BE49-F238E27FC236}">
                <a16:creationId xmlns:a16="http://schemas.microsoft.com/office/drawing/2014/main" id="{F712932A-3C3F-B69E-9E9F-5752C6C644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660CB5-63C2-884A-E747-D7A1CFD1463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0481026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529B1D5-508B-5224-78F9-71C04B83B82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CAFAB62-259C-0FE0-48C0-6EBF388EC91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0A0A25-C359-1E71-8910-A943D7714EA8}"/>
              </a:ext>
            </a:extLst>
          </p:cNvPr>
          <p:cNvSpPr>
            <a:spLocks noGrp="1"/>
          </p:cNvSpPr>
          <p:nvPr>
            <p:ph type="dt" sz="half" idx="10"/>
          </p:nvPr>
        </p:nvSpPr>
        <p:spPr/>
        <p:txBody>
          <a:bodyPr/>
          <a:lstStyle/>
          <a:p>
            <a:fld id="{42D3AED5-E26D-4E29-B1B3-7847B6779594}" type="datetime1">
              <a:rPr lang="en-US" smtClean="0"/>
              <a:t>11/30/2025</a:t>
            </a:fld>
            <a:endParaRPr lang="en-US"/>
          </a:p>
        </p:txBody>
      </p:sp>
      <p:sp>
        <p:nvSpPr>
          <p:cNvPr id="5" name="Footer Placeholder 4">
            <a:extLst>
              <a:ext uri="{FF2B5EF4-FFF2-40B4-BE49-F238E27FC236}">
                <a16:creationId xmlns:a16="http://schemas.microsoft.com/office/drawing/2014/main" id="{D21CAC82-E7E5-407C-4AB1-A97D0F7CEE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FD3714-898E-4745-6891-17F2ADC73B6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0075611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672E3-4094-D490-DDD1-1A5872949B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0B2ED6-E1C8-A123-BF8B-FD8560EAED9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31C045-D92B-FD89-2FA8-63DE90A06869}"/>
              </a:ext>
            </a:extLst>
          </p:cNvPr>
          <p:cNvSpPr>
            <a:spLocks noGrp="1"/>
          </p:cNvSpPr>
          <p:nvPr>
            <p:ph type="dt" sz="half" idx="10"/>
          </p:nvPr>
        </p:nvSpPr>
        <p:spPr/>
        <p:txBody>
          <a:bodyPr/>
          <a:lstStyle/>
          <a:p>
            <a:fld id="{157B6794-849E-4626-908B-D15793550EFB}" type="datetime1">
              <a:rPr lang="en-US" smtClean="0"/>
              <a:t>11/30/2025</a:t>
            </a:fld>
            <a:endParaRPr lang="en-US"/>
          </a:p>
        </p:txBody>
      </p:sp>
      <p:sp>
        <p:nvSpPr>
          <p:cNvPr id="5" name="Footer Placeholder 4">
            <a:extLst>
              <a:ext uri="{FF2B5EF4-FFF2-40B4-BE49-F238E27FC236}">
                <a16:creationId xmlns:a16="http://schemas.microsoft.com/office/drawing/2014/main" id="{51052083-B421-920C-3B11-A1476848FF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329635-E65C-09BD-AB5E-56C5E19F8EE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473734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DA545-4D67-6AEF-7BAC-E657B0A0CD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4E9F32C-735F-88B7-2223-AEE1617745F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AAB6FE1-4B8A-C223-9A3F-2A1A711A48A4}"/>
              </a:ext>
            </a:extLst>
          </p:cNvPr>
          <p:cNvSpPr>
            <a:spLocks noGrp="1"/>
          </p:cNvSpPr>
          <p:nvPr>
            <p:ph type="dt" sz="half" idx="10"/>
          </p:nvPr>
        </p:nvSpPr>
        <p:spPr/>
        <p:txBody>
          <a:bodyPr/>
          <a:lstStyle/>
          <a:p>
            <a:fld id="{63DB64E7-5594-42A3-ADBF-E95A7ACEAD64}" type="datetime1">
              <a:rPr lang="en-US" smtClean="0"/>
              <a:t>11/30/2025</a:t>
            </a:fld>
            <a:endParaRPr lang="en-US"/>
          </a:p>
        </p:txBody>
      </p:sp>
      <p:sp>
        <p:nvSpPr>
          <p:cNvPr id="5" name="Footer Placeholder 4">
            <a:extLst>
              <a:ext uri="{FF2B5EF4-FFF2-40B4-BE49-F238E27FC236}">
                <a16:creationId xmlns:a16="http://schemas.microsoft.com/office/drawing/2014/main" id="{0422670B-70EB-91F4-8414-CB4C0A5F2A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F05B57-D836-2CC7-7186-008CFDE912C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6589483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BDF8C-5DDC-648F-7E9B-AB1581F47FE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719393D-329D-113E-8A62-285A373D24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8491FEB-615C-7D90-9016-E4605BFF7F2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01BB647-068E-41F2-35E7-418D34DF3902}"/>
              </a:ext>
            </a:extLst>
          </p:cNvPr>
          <p:cNvSpPr>
            <a:spLocks noGrp="1"/>
          </p:cNvSpPr>
          <p:nvPr>
            <p:ph type="dt" sz="half" idx="10"/>
          </p:nvPr>
        </p:nvSpPr>
        <p:spPr/>
        <p:txBody>
          <a:bodyPr/>
          <a:lstStyle/>
          <a:p>
            <a:fld id="{18462B0B-D248-4FFB-8695-AD7FA4B1284A}" type="datetime1">
              <a:rPr lang="en-US" smtClean="0"/>
              <a:t>11/30/2025</a:t>
            </a:fld>
            <a:endParaRPr lang="en-US"/>
          </a:p>
        </p:txBody>
      </p:sp>
      <p:sp>
        <p:nvSpPr>
          <p:cNvPr id="6" name="Footer Placeholder 5">
            <a:extLst>
              <a:ext uri="{FF2B5EF4-FFF2-40B4-BE49-F238E27FC236}">
                <a16:creationId xmlns:a16="http://schemas.microsoft.com/office/drawing/2014/main" id="{04175CC2-F478-7A81-9D96-3679877941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1A96E2-77AE-7BBD-6801-66BB2D3E67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825911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0E47F-A445-83A7-5760-E30907A431C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7A94664-D094-BFC7-BB3D-9A6D7AC6EF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0168A5E-28E7-A251-6703-850402E275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3338D94-F227-E160-A2F6-5D6133CEFC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97AC79-E573-5A2E-DAD1-15E74C196ED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B25E65-6938-4F2D-E545-C56462B7CD32}"/>
              </a:ext>
            </a:extLst>
          </p:cNvPr>
          <p:cNvSpPr>
            <a:spLocks noGrp="1"/>
          </p:cNvSpPr>
          <p:nvPr>
            <p:ph type="dt" sz="half" idx="10"/>
          </p:nvPr>
        </p:nvSpPr>
        <p:spPr/>
        <p:txBody>
          <a:bodyPr/>
          <a:lstStyle/>
          <a:p>
            <a:fld id="{D0378EFB-9159-4510-B73F-4F0409ADE937}" type="datetime1">
              <a:rPr lang="en-US" smtClean="0"/>
              <a:t>11/30/2025</a:t>
            </a:fld>
            <a:endParaRPr lang="en-US"/>
          </a:p>
        </p:txBody>
      </p:sp>
      <p:sp>
        <p:nvSpPr>
          <p:cNvPr id="8" name="Footer Placeholder 7">
            <a:extLst>
              <a:ext uri="{FF2B5EF4-FFF2-40B4-BE49-F238E27FC236}">
                <a16:creationId xmlns:a16="http://schemas.microsoft.com/office/drawing/2014/main" id="{F35E38FB-C891-D4F3-D744-6EB043D07E2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45D1FC9-75C6-B8C3-525C-669C6AFE83CC}"/>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9012194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E2D6A-1120-9C7D-A0B6-C6FF18801CC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0643D29-4BE8-C3FB-E1B7-EF6ACC320B04}"/>
              </a:ext>
            </a:extLst>
          </p:cNvPr>
          <p:cNvSpPr>
            <a:spLocks noGrp="1"/>
          </p:cNvSpPr>
          <p:nvPr>
            <p:ph type="dt" sz="half" idx="10"/>
          </p:nvPr>
        </p:nvSpPr>
        <p:spPr/>
        <p:txBody>
          <a:bodyPr/>
          <a:lstStyle/>
          <a:p>
            <a:fld id="{89BC9412-2452-4BED-A324-9D8C115361AD}" type="datetime1">
              <a:rPr lang="en-US" smtClean="0"/>
              <a:t>11/30/2025</a:t>
            </a:fld>
            <a:endParaRPr lang="en-US"/>
          </a:p>
        </p:txBody>
      </p:sp>
      <p:sp>
        <p:nvSpPr>
          <p:cNvPr id="4" name="Footer Placeholder 3">
            <a:extLst>
              <a:ext uri="{FF2B5EF4-FFF2-40B4-BE49-F238E27FC236}">
                <a16:creationId xmlns:a16="http://schemas.microsoft.com/office/drawing/2014/main" id="{37A7CBEF-0141-FF6D-0432-C8B9D5DBD1B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2FF3169-FAA6-0DC6-4B68-D237DDC9682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2278707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FB4C03-9487-1E4E-719A-6A5D19DFD9F4}"/>
              </a:ext>
            </a:extLst>
          </p:cNvPr>
          <p:cNvSpPr>
            <a:spLocks noGrp="1"/>
          </p:cNvSpPr>
          <p:nvPr>
            <p:ph type="dt" sz="half" idx="10"/>
          </p:nvPr>
        </p:nvSpPr>
        <p:spPr/>
        <p:txBody>
          <a:bodyPr/>
          <a:lstStyle/>
          <a:p>
            <a:fld id="{F5318F62-D251-40E8-A23C-F4CFE9FEAB41}" type="datetime1">
              <a:rPr lang="en-US" smtClean="0"/>
              <a:t>11/30/2025</a:t>
            </a:fld>
            <a:endParaRPr lang="en-US"/>
          </a:p>
        </p:txBody>
      </p:sp>
      <p:sp>
        <p:nvSpPr>
          <p:cNvPr id="3" name="Footer Placeholder 2">
            <a:extLst>
              <a:ext uri="{FF2B5EF4-FFF2-40B4-BE49-F238E27FC236}">
                <a16:creationId xmlns:a16="http://schemas.microsoft.com/office/drawing/2014/main" id="{27ECFCF2-C43F-5851-0019-92EAEFF5BF6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6162DF5-6332-A2F9-7440-D3F45A70FF8C}"/>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5069946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12619-C73F-F240-60BD-39E746B4B0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7056755-E9E4-FAF9-9A61-6BEEC52EDC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09F1A4C-92E1-148C-1F26-7E3D7B7001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199A74-F7C3-9661-CE30-196FF67C76D8}"/>
              </a:ext>
            </a:extLst>
          </p:cNvPr>
          <p:cNvSpPr>
            <a:spLocks noGrp="1"/>
          </p:cNvSpPr>
          <p:nvPr>
            <p:ph type="dt" sz="half" idx="10"/>
          </p:nvPr>
        </p:nvSpPr>
        <p:spPr/>
        <p:txBody>
          <a:bodyPr/>
          <a:lstStyle/>
          <a:p>
            <a:fld id="{44F76144-149E-4874-93A5-554A0357CF82}" type="datetime1">
              <a:rPr lang="en-US" smtClean="0"/>
              <a:t>11/30/2025</a:t>
            </a:fld>
            <a:endParaRPr lang="en-US"/>
          </a:p>
        </p:txBody>
      </p:sp>
      <p:sp>
        <p:nvSpPr>
          <p:cNvPr id="6" name="Footer Placeholder 5">
            <a:extLst>
              <a:ext uri="{FF2B5EF4-FFF2-40B4-BE49-F238E27FC236}">
                <a16:creationId xmlns:a16="http://schemas.microsoft.com/office/drawing/2014/main" id="{A13A9914-1D88-F778-25C9-734F854267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533EC5-55F5-9048-B154-935017CCA31C}"/>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2114803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64F3A-4320-EABC-CA7E-4857021D44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ACF7952-9DC6-2B5C-1DDA-21EBD50CC7C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7CEED9F-1969-E418-6271-13D57EF3C7C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D083BB-1BF0-61AA-C93C-2C2B12D601E7}"/>
              </a:ext>
            </a:extLst>
          </p:cNvPr>
          <p:cNvSpPr>
            <a:spLocks noGrp="1"/>
          </p:cNvSpPr>
          <p:nvPr>
            <p:ph type="dt" sz="half" idx="10"/>
          </p:nvPr>
        </p:nvSpPr>
        <p:spPr/>
        <p:txBody>
          <a:bodyPr/>
          <a:lstStyle/>
          <a:p>
            <a:fld id="{50BA65D8-0540-4835-AE5C-25D29DBA01BE}" type="datetime1">
              <a:rPr lang="en-US" smtClean="0"/>
              <a:t>11/30/2025</a:t>
            </a:fld>
            <a:endParaRPr lang="en-US"/>
          </a:p>
        </p:txBody>
      </p:sp>
      <p:sp>
        <p:nvSpPr>
          <p:cNvPr id="6" name="Footer Placeholder 5">
            <a:extLst>
              <a:ext uri="{FF2B5EF4-FFF2-40B4-BE49-F238E27FC236}">
                <a16:creationId xmlns:a16="http://schemas.microsoft.com/office/drawing/2014/main" id="{AF170A59-F177-AC79-F937-2559FC13B2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3A7EC1-E66A-E954-6519-6B7364543C94}"/>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139827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85EBCE5-6BA1-2B9D-40C8-157AA36DE5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D896757-276E-C967-BC77-DC98492F3EA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DFCF5D-D25F-2D7E-407F-FE5DAF11494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31BA835-12AC-4E8F-955A-EA3F4DE2791F}" type="datetime1">
              <a:rPr lang="en-US" smtClean="0"/>
              <a:t>11/30/2025</a:t>
            </a:fld>
            <a:endParaRPr lang="en-US"/>
          </a:p>
        </p:txBody>
      </p:sp>
      <p:sp>
        <p:nvSpPr>
          <p:cNvPr id="5" name="Footer Placeholder 4">
            <a:extLst>
              <a:ext uri="{FF2B5EF4-FFF2-40B4-BE49-F238E27FC236}">
                <a16:creationId xmlns:a16="http://schemas.microsoft.com/office/drawing/2014/main" id="{36CF57C1-13F2-7180-DDF3-10054BF8E3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14C73E8-6BAE-650D-7D1D-C9F897A4C94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7E7843D-FF13-4365-9478-9625B70A2705}" type="slidenum">
              <a:rPr lang="en-US" smtClean="0"/>
              <a:t>‹#›</a:t>
            </a:fld>
            <a:endParaRPr lang="en-US"/>
          </a:p>
        </p:txBody>
      </p:sp>
    </p:spTree>
    <p:extLst>
      <p:ext uri="{BB962C8B-B14F-4D97-AF65-F5344CB8AC3E}">
        <p14:creationId xmlns:p14="http://schemas.microsoft.com/office/powerpoint/2010/main" val="1754865625"/>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8.svg"/></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hyperlink" Target="https://www.iata.org/en/publications/directories/code-search/" TargetMode="External"/><Relationship Id="rId2" Type="http://schemas.openxmlformats.org/officeDocument/2006/relationships/hyperlink" Target="https://www.kaggle.com/datasets/jimschacko/airlines-dataset-to-predict-a-delay/data"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s://www.kaggle.com/datasets/jimschacko/airlines-dataset-to-predict-a-delay/data"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3.xml"/><Relationship Id="rId5" Type="http://schemas.openxmlformats.org/officeDocument/2006/relationships/image" Target="../media/image18.sv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22.svg"/><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Video 3" descr="View from plane wing">
            <a:extLst>
              <a:ext uri="{FF2B5EF4-FFF2-40B4-BE49-F238E27FC236}">
                <a16:creationId xmlns:a16="http://schemas.microsoft.com/office/drawing/2014/main" id="{FA749244-A881-AB23-3E5B-06610728B787}"/>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1" b="283"/>
          <a:stretch>
            <a:fill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97A277C1-54B3-3F40-FDA9-6AA7FA0867D2}"/>
              </a:ext>
            </a:extLst>
          </p:cNvPr>
          <p:cNvSpPr>
            <a:spLocks noGrp="1"/>
          </p:cNvSpPr>
          <p:nvPr>
            <p:ph type="ctrTitle"/>
          </p:nvPr>
        </p:nvSpPr>
        <p:spPr>
          <a:xfrm>
            <a:off x="704088" y="1801369"/>
            <a:ext cx="10687812" cy="2941532"/>
          </a:xfrm>
        </p:spPr>
        <p:txBody>
          <a:bodyPr>
            <a:normAutofit/>
          </a:bodyPr>
          <a:lstStyle/>
          <a:p>
            <a:pPr algn="ctr"/>
            <a:r>
              <a:rPr lang="en-US">
                <a:solidFill>
                  <a:srgbClr val="FFFFFF"/>
                </a:solidFill>
              </a:rPr>
              <a:t>Airline flight Delays</a:t>
            </a:r>
            <a:br>
              <a:rPr lang="en-US">
                <a:solidFill>
                  <a:srgbClr val="FFFFFF"/>
                </a:solidFill>
              </a:rPr>
            </a:br>
            <a:r>
              <a:rPr lang="en-US" sz="3200">
                <a:solidFill>
                  <a:srgbClr val="FFFFFF"/>
                </a:solidFill>
              </a:rPr>
              <a:t>a data analysis</a:t>
            </a:r>
            <a:endParaRPr lang="en-US">
              <a:solidFill>
                <a:srgbClr val="FFFFFF"/>
              </a:solidFill>
            </a:endParaRPr>
          </a:p>
        </p:txBody>
      </p:sp>
      <p:sp>
        <p:nvSpPr>
          <p:cNvPr id="3" name="Subtitle 2">
            <a:extLst>
              <a:ext uri="{FF2B5EF4-FFF2-40B4-BE49-F238E27FC236}">
                <a16:creationId xmlns:a16="http://schemas.microsoft.com/office/drawing/2014/main" id="{12E596F2-CB04-89BA-2C8A-C9472602323A}"/>
              </a:ext>
            </a:extLst>
          </p:cNvPr>
          <p:cNvSpPr>
            <a:spLocks noGrp="1"/>
          </p:cNvSpPr>
          <p:nvPr>
            <p:ph type="subTitle" idx="1"/>
          </p:nvPr>
        </p:nvSpPr>
        <p:spPr>
          <a:xfrm>
            <a:off x="704088" y="4251960"/>
            <a:ext cx="10687812" cy="1539239"/>
          </a:xfrm>
        </p:spPr>
        <p:txBody>
          <a:bodyPr>
            <a:normAutofit fontScale="92500" lnSpcReduction="20000"/>
          </a:bodyPr>
          <a:lstStyle/>
          <a:p>
            <a:pPr algn="ctr"/>
            <a:r>
              <a:rPr lang="en-US">
                <a:solidFill>
                  <a:srgbClr val="FFFFFF"/>
                </a:solidFill>
              </a:rPr>
              <a:t>Dylas Snyder, Aldrich Villanueva</a:t>
            </a:r>
          </a:p>
          <a:p>
            <a:pPr algn="ctr"/>
            <a:r>
              <a:rPr lang="en-US">
                <a:solidFill>
                  <a:srgbClr val="FFFFFF"/>
                </a:solidFill>
              </a:rPr>
              <a:t>Dr. </a:t>
            </a:r>
            <a:r>
              <a:rPr lang="en-US" err="1">
                <a:solidFill>
                  <a:srgbClr val="FFFFFF"/>
                </a:solidFill>
              </a:rPr>
              <a:t>Jongwook</a:t>
            </a:r>
            <a:r>
              <a:rPr lang="en-US">
                <a:solidFill>
                  <a:srgbClr val="FFFFFF"/>
                </a:solidFill>
              </a:rPr>
              <a:t> Woo</a:t>
            </a:r>
          </a:p>
          <a:p>
            <a:pPr algn="ctr"/>
            <a:r>
              <a:rPr lang="en-US">
                <a:solidFill>
                  <a:srgbClr val="FFFFFF"/>
                </a:solidFill>
              </a:rPr>
              <a:t>CIS 3200</a:t>
            </a:r>
          </a:p>
          <a:p>
            <a:pPr algn="ctr"/>
            <a:r>
              <a:rPr lang="en-US">
                <a:solidFill>
                  <a:srgbClr val="FFFFFF"/>
                </a:solidFill>
              </a:rPr>
              <a:t>Fall 2025</a:t>
            </a:r>
          </a:p>
        </p:txBody>
      </p:sp>
    </p:spTree>
    <p:extLst>
      <p:ext uri="{BB962C8B-B14F-4D97-AF65-F5344CB8AC3E}">
        <p14:creationId xmlns:p14="http://schemas.microsoft.com/office/powerpoint/2010/main" val="160672414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6781A-62B1-DB6B-AC4F-4F1A3CB0969D}"/>
              </a:ext>
            </a:extLst>
          </p:cNvPr>
          <p:cNvSpPr>
            <a:spLocks noGrp="1"/>
          </p:cNvSpPr>
          <p:nvPr>
            <p:ph type="title"/>
          </p:nvPr>
        </p:nvSpPr>
        <p:spPr>
          <a:xfrm>
            <a:off x="704089" y="914400"/>
            <a:ext cx="3453844" cy="1463040"/>
          </a:xfrm>
        </p:spPr>
        <p:txBody>
          <a:bodyPr vert="horz" lIns="91440" tIns="45720" rIns="91440" bIns="45720" rtlCol="0" anchor="t">
            <a:normAutofit/>
          </a:bodyPr>
          <a:lstStyle/>
          <a:p>
            <a:pPr>
              <a:lnSpc>
                <a:spcPct val="90000"/>
              </a:lnSpc>
            </a:pPr>
            <a:r>
              <a:rPr lang="en-US" sz="2800"/>
              <a:t>Which US airports have the most delays?</a:t>
            </a:r>
            <a:endParaRPr lang="en-US" sz="2800" dirty="0"/>
          </a:p>
        </p:txBody>
      </p:sp>
      <p:sp>
        <p:nvSpPr>
          <p:cNvPr id="54" name="Content Placeholder 2">
            <a:extLst>
              <a:ext uri="{FF2B5EF4-FFF2-40B4-BE49-F238E27FC236}">
                <a16:creationId xmlns:a16="http://schemas.microsoft.com/office/drawing/2014/main" id="{7041B2AE-CEED-73E3-C2D0-B28B2EE07BF3}"/>
              </a:ext>
            </a:extLst>
          </p:cNvPr>
          <p:cNvSpPr>
            <a:spLocks noGrp="1"/>
          </p:cNvSpPr>
          <p:nvPr>
            <p:ph idx="1"/>
          </p:nvPr>
        </p:nvSpPr>
        <p:spPr>
          <a:xfrm>
            <a:off x="4862022" y="1014984"/>
            <a:ext cx="6614593" cy="1362456"/>
          </a:xfrm>
        </p:spPr>
        <p:txBody>
          <a:bodyPr anchor="t">
            <a:normAutofit fontScale="92500" lnSpcReduction="20000"/>
          </a:bodyPr>
          <a:lstStyle/>
          <a:p>
            <a:r>
              <a:rPr lang="en-US" dirty="0"/>
              <a:t>Chicago Midway seems to narrowly beat out Dallas Love Field and Oakland International in being the most common delay airport of this data set</a:t>
            </a:r>
          </a:p>
        </p:txBody>
      </p:sp>
      <p:pic>
        <p:nvPicPr>
          <p:cNvPr id="30" name="Picture 29" descr="A screenshot of a graph&#10;&#10;AI-generated content may be incorrect.">
            <a:extLst>
              <a:ext uri="{FF2B5EF4-FFF2-40B4-BE49-F238E27FC236}">
                <a16:creationId xmlns:a16="http://schemas.microsoft.com/office/drawing/2014/main" id="{582556FD-C956-3675-B140-B061641A828F}"/>
              </a:ext>
            </a:extLst>
          </p:cNvPr>
          <p:cNvPicPr>
            <a:picLocks noChangeAspect="1"/>
          </p:cNvPicPr>
          <p:nvPr/>
        </p:nvPicPr>
        <p:blipFill>
          <a:blip r:embed="rId2"/>
          <a:srcRect r="30" b="1"/>
          <a:stretch>
            <a:fillRect/>
          </a:stretch>
        </p:blipFill>
        <p:spPr>
          <a:xfrm>
            <a:off x="20" y="2863970"/>
            <a:ext cx="12191980" cy="3994030"/>
          </a:xfrm>
          <a:prstGeom prst="rect">
            <a:avLst/>
          </a:prstGeom>
        </p:spPr>
      </p:pic>
    </p:spTree>
    <p:extLst>
      <p:ext uri="{BB962C8B-B14F-4D97-AF65-F5344CB8AC3E}">
        <p14:creationId xmlns:p14="http://schemas.microsoft.com/office/powerpoint/2010/main" val="32444182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F656A56-A0D2-7729-59D4-2F2EB256088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9109EF-A6C7-FF31-D4E2-A620F286B7E2}"/>
              </a:ext>
            </a:extLst>
          </p:cNvPr>
          <p:cNvSpPr>
            <a:spLocks noGrp="1"/>
          </p:cNvSpPr>
          <p:nvPr>
            <p:ph type="title"/>
          </p:nvPr>
        </p:nvSpPr>
        <p:spPr>
          <a:xfrm>
            <a:off x="704088" y="914400"/>
            <a:ext cx="6001512" cy="1307592"/>
          </a:xfrm>
        </p:spPr>
        <p:txBody>
          <a:bodyPr vert="horz" lIns="91440" tIns="45720" rIns="91440" bIns="45720" rtlCol="0" anchor="t">
            <a:normAutofit/>
          </a:bodyPr>
          <a:lstStyle/>
          <a:p>
            <a:pPr>
              <a:lnSpc>
                <a:spcPct val="90000"/>
              </a:lnSpc>
            </a:pPr>
            <a:r>
              <a:rPr lang="en-US" sz="3100"/>
              <a:t>What airlines have the most delays of this data set?</a:t>
            </a:r>
          </a:p>
        </p:txBody>
      </p:sp>
      <p:pic>
        <p:nvPicPr>
          <p:cNvPr id="7" name="Content Placeholder 6">
            <a:extLst>
              <a:ext uri="{FF2B5EF4-FFF2-40B4-BE49-F238E27FC236}">
                <a16:creationId xmlns:a16="http://schemas.microsoft.com/office/drawing/2014/main" id="{F62A1EEC-1439-DFA9-E35E-DA1F16F4F195}"/>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rcRect/>
          <a:stretch/>
        </p:blipFill>
        <p:spPr>
          <a:xfrm>
            <a:off x="5729892" y="1447799"/>
            <a:ext cx="5927479" cy="4964263"/>
          </a:xfrm>
          <a:prstGeom prst="rect">
            <a:avLst/>
          </a:prstGeom>
        </p:spPr>
      </p:pic>
      <p:sp>
        <p:nvSpPr>
          <p:cNvPr id="4" name="Content Placeholder 3">
            <a:extLst>
              <a:ext uri="{FF2B5EF4-FFF2-40B4-BE49-F238E27FC236}">
                <a16:creationId xmlns:a16="http://schemas.microsoft.com/office/drawing/2014/main" id="{F5ACC560-8E78-89A1-B7C2-308C1F420ED9}"/>
              </a:ext>
            </a:extLst>
          </p:cNvPr>
          <p:cNvSpPr>
            <a:spLocks noGrp="1"/>
          </p:cNvSpPr>
          <p:nvPr>
            <p:ph sz="half" idx="2"/>
          </p:nvPr>
        </p:nvSpPr>
        <p:spPr>
          <a:xfrm>
            <a:off x="704088" y="2231136"/>
            <a:ext cx="6001512" cy="3931920"/>
          </a:xfrm>
        </p:spPr>
        <p:txBody>
          <a:bodyPr vert="horz" lIns="91440" tIns="45720" rIns="91440" bIns="45720" rtlCol="0">
            <a:normAutofit/>
          </a:bodyPr>
          <a:lstStyle/>
          <a:p>
            <a:r>
              <a:rPr lang="en-US"/>
              <a:t>WN = Southwest Airlines</a:t>
            </a:r>
          </a:p>
          <a:p>
            <a:r>
              <a:rPr lang="en-US"/>
              <a:t>CO = United/Continental</a:t>
            </a:r>
          </a:p>
          <a:p>
            <a:r>
              <a:rPr lang="en-US"/>
              <a:t>B6 = JetBlue Airways</a:t>
            </a:r>
          </a:p>
          <a:p>
            <a:r>
              <a:rPr lang="en-US"/>
              <a:t>DL = Delta Air Lines</a:t>
            </a:r>
          </a:p>
          <a:p>
            <a:r>
              <a:rPr lang="en-US"/>
              <a:t>OO = SkyWest Airlines</a:t>
            </a:r>
          </a:p>
          <a:p>
            <a:endParaRPr lang="en-US" dirty="0"/>
          </a:p>
        </p:txBody>
      </p:sp>
    </p:spTree>
    <p:extLst>
      <p:ext uri="{BB962C8B-B14F-4D97-AF65-F5344CB8AC3E}">
        <p14:creationId xmlns:p14="http://schemas.microsoft.com/office/powerpoint/2010/main" val="37911979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67A09B88-DB73-503F-57A3-FF3F380DFDDF}"/>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Dashboard View</a:t>
            </a:r>
          </a:p>
        </p:txBody>
      </p:sp>
      <p:pic>
        <p:nvPicPr>
          <p:cNvPr id="8" name="Content Placeholder 7" descr="A screenshot of a computer&#10;&#10;AI-generated content may be incorrect.">
            <a:extLst>
              <a:ext uri="{FF2B5EF4-FFF2-40B4-BE49-F238E27FC236}">
                <a16:creationId xmlns:a16="http://schemas.microsoft.com/office/drawing/2014/main" id="{5F3C5C42-7AC7-F9E2-72FE-098C74F48CD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86278" y="1675227"/>
            <a:ext cx="9819444" cy="4394199"/>
          </a:xfrm>
          <a:prstGeom prst="rect">
            <a:avLst/>
          </a:prstGeom>
        </p:spPr>
      </p:pic>
    </p:spTree>
    <p:extLst>
      <p:ext uri="{BB962C8B-B14F-4D97-AF65-F5344CB8AC3E}">
        <p14:creationId xmlns:p14="http://schemas.microsoft.com/office/powerpoint/2010/main" val="12068314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7E993A4-3E72-007D-FAA6-6A221F98D80D}"/>
              </a:ext>
            </a:extLst>
          </p:cNvPr>
          <p:cNvSpPr>
            <a:spLocks noGrp="1"/>
          </p:cNvSpPr>
          <p:nvPr>
            <p:ph type="title"/>
          </p:nvPr>
        </p:nvSpPr>
        <p:spPr>
          <a:xfrm>
            <a:off x="8170992" y="719453"/>
            <a:ext cx="3676397" cy="3070737"/>
          </a:xfrm>
        </p:spPr>
        <p:txBody>
          <a:bodyPr vert="horz" lIns="91440" tIns="45720" rIns="91440" bIns="45720" rtlCol="0" anchor="b">
            <a:normAutofit/>
          </a:bodyPr>
          <a:lstStyle/>
          <a:p>
            <a:r>
              <a:rPr lang="en-US" sz="4400"/>
              <a:t>Machine Learning</a:t>
            </a:r>
          </a:p>
        </p:txBody>
      </p:sp>
      <p:sp>
        <p:nvSpPr>
          <p:cNvPr id="6" name="Text Placeholder 5">
            <a:extLst>
              <a:ext uri="{FF2B5EF4-FFF2-40B4-BE49-F238E27FC236}">
                <a16:creationId xmlns:a16="http://schemas.microsoft.com/office/drawing/2014/main" id="{4ABAE77C-49F2-0873-65DC-C32D2895313D}"/>
              </a:ext>
            </a:extLst>
          </p:cNvPr>
          <p:cNvSpPr>
            <a:spLocks noGrp="1"/>
          </p:cNvSpPr>
          <p:nvPr>
            <p:ph type="body" idx="1"/>
          </p:nvPr>
        </p:nvSpPr>
        <p:spPr>
          <a:xfrm>
            <a:off x="8170994" y="4514097"/>
            <a:ext cx="3076126" cy="1619999"/>
          </a:xfrm>
        </p:spPr>
        <p:txBody>
          <a:bodyPr vert="horz" lIns="91440" tIns="45720" rIns="91440" bIns="45720" rtlCol="0" anchor="t">
            <a:normAutofit/>
          </a:bodyPr>
          <a:lstStyle/>
          <a:p>
            <a:r>
              <a:rPr lang="en-US" sz="1800">
                <a:solidFill>
                  <a:schemeClr val="tx1"/>
                </a:solidFill>
              </a:rPr>
              <a:t>Modeling &amp; Accuracy</a:t>
            </a:r>
          </a:p>
        </p:txBody>
      </p:sp>
      <p:pic>
        <p:nvPicPr>
          <p:cNvPr id="8" name="Graphic 7" descr="Binary outline">
            <a:extLst>
              <a:ext uri="{FF2B5EF4-FFF2-40B4-BE49-F238E27FC236}">
                <a16:creationId xmlns:a16="http://schemas.microsoft.com/office/drawing/2014/main" id="{EBEAB5A8-4C7C-704E-C00B-2A792F021A5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406499" y="719453"/>
            <a:ext cx="5528361" cy="5528361"/>
          </a:xfrm>
          <a:prstGeom prst="rect">
            <a:avLst/>
          </a:prstGeom>
        </p:spPr>
      </p:pic>
    </p:spTree>
    <p:extLst>
      <p:ext uri="{BB962C8B-B14F-4D97-AF65-F5344CB8AC3E}">
        <p14:creationId xmlns:p14="http://schemas.microsoft.com/office/powerpoint/2010/main" val="6579061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884C3D6C-2F8E-975A-641D-5980930C65EB}"/>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dirty="0">
                <a:solidFill>
                  <a:schemeClr val="bg1"/>
                </a:solidFill>
                <a:latin typeface="+mj-lt"/>
                <a:ea typeface="+mj-ea"/>
                <a:cs typeface="+mj-cs"/>
              </a:rPr>
              <a:t>Error &amp; Feature Importance</a:t>
            </a:r>
          </a:p>
        </p:txBody>
      </p:sp>
      <p:pic>
        <p:nvPicPr>
          <p:cNvPr id="8" name="Content Placeholder 7" descr="A screenshot of a computer&#10;&#10;AI-generated content may be incorrect.">
            <a:extLst>
              <a:ext uri="{FF2B5EF4-FFF2-40B4-BE49-F238E27FC236}">
                <a16:creationId xmlns:a16="http://schemas.microsoft.com/office/drawing/2014/main" id="{46A848AC-85B0-69C5-3374-2D082302808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p:blipFill>
        <p:spPr>
          <a:xfrm>
            <a:off x="1213557" y="1675227"/>
            <a:ext cx="9764886" cy="4394199"/>
          </a:xfrm>
          <a:prstGeom prst="rect">
            <a:avLst/>
          </a:prstGeom>
        </p:spPr>
      </p:pic>
    </p:spTree>
    <p:extLst>
      <p:ext uri="{BB962C8B-B14F-4D97-AF65-F5344CB8AC3E}">
        <p14:creationId xmlns:p14="http://schemas.microsoft.com/office/powerpoint/2010/main" val="38992190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7">
            <a:extLst>
              <a:ext uri="{FF2B5EF4-FFF2-40B4-BE49-F238E27FC236}">
                <a16:creationId xmlns:a16="http://schemas.microsoft.com/office/drawing/2014/main" id="{B0025EC5-3C81-E0EE-39ED-D36680EDEC90}"/>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Scatterplots</a:t>
            </a:r>
          </a:p>
        </p:txBody>
      </p:sp>
      <p:pic>
        <p:nvPicPr>
          <p:cNvPr id="11" name="Content Placeholder 10" descr="A screenshot of a graph&#10;&#10;AI-generated content may be incorrect.">
            <a:extLst>
              <a:ext uri="{FF2B5EF4-FFF2-40B4-BE49-F238E27FC236}">
                <a16:creationId xmlns:a16="http://schemas.microsoft.com/office/drawing/2014/main" id="{B400495F-A986-C9BA-3374-741C4619E4E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27804" y="296290"/>
            <a:ext cx="7243258" cy="6265419"/>
          </a:xfrm>
          <a:prstGeom prst="rect">
            <a:avLst/>
          </a:prstGeom>
        </p:spPr>
      </p:pic>
    </p:spTree>
    <p:extLst>
      <p:ext uri="{BB962C8B-B14F-4D97-AF65-F5344CB8AC3E}">
        <p14:creationId xmlns:p14="http://schemas.microsoft.com/office/powerpoint/2010/main" val="25464292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29419-60AE-7D80-EA96-DA1F78FC4C7E}"/>
              </a:ext>
            </a:extLst>
          </p:cNvPr>
          <p:cNvSpPr>
            <a:spLocks noGrp="1"/>
          </p:cNvSpPr>
          <p:nvPr>
            <p:ph type="title"/>
          </p:nvPr>
        </p:nvSpPr>
        <p:spPr>
          <a:xfrm>
            <a:off x="704088" y="914400"/>
            <a:ext cx="6239599" cy="1307590"/>
          </a:xfrm>
        </p:spPr>
        <p:txBody>
          <a:bodyPr vert="horz" lIns="91440" tIns="45720" rIns="91440" bIns="45720" rtlCol="0" anchor="t">
            <a:normAutofit/>
          </a:bodyPr>
          <a:lstStyle/>
          <a:p>
            <a:pPr>
              <a:lnSpc>
                <a:spcPct val="90000"/>
              </a:lnSpc>
            </a:pPr>
            <a:r>
              <a:rPr lang="en-US" sz="4000"/>
              <a:t>Results, insights, and limitations</a:t>
            </a:r>
          </a:p>
        </p:txBody>
      </p:sp>
      <p:sp>
        <p:nvSpPr>
          <p:cNvPr id="4" name="Text Placeholder 3">
            <a:extLst>
              <a:ext uri="{FF2B5EF4-FFF2-40B4-BE49-F238E27FC236}">
                <a16:creationId xmlns:a16="http://schemas.microsoft.com/office/drawing/2014/main" id="{506EA9AF-1123-F7EC-1776-05544FB1A887}"/>
              </a:ext>
            </a:extLst>
          </p:cNvPr>
          <p:cNvSpPr>
            <a:spLocks noGrp="1"/>
          </p:cNvSpPr>
          <p:nvPr>
            <p:ph type="body" sz="half" idx="2"/>
          </p:nvPr>
        </p:nvSpPr>
        <p:spPr>
          <a:xfrm>
            <a:off x="704088" y="2221992"/>
            <a:ext cx="6239599" cy="3941064"/>
          </a:xfrm>
        </p:spPr>
        <p:txBody>
          <a:bodyPr vert="horz" lIns="91440" tIns="45720" rIns="91440" bIns="45720" rtlCol="0">
            <a:normAutofit lnSpcReduction="10000"/>
          </a:bodyPr>
          <a:lstStyle/>
          <a:p>
            <a:r>
              <a:rPr lang="en-US" b="1" dirty="0"/>
              <a:t>Key Findings:</a:t>
            </a:r>
            <a:endParaRPr lang="en-US" dirty="0"/>
          </a:p>
          <a:p>
            <a:r>
              <a:rPr lang="en-US" dirty="0"/>
              <a:t>Elastic ML successfully trained a regression model using ~540k flights.</a:t>
            </a:r>
          </a:p>
          <a:p>
            <a:r>
              <a:rPr lang="en-US" dirty="0"/>
              <a:t>Strongest predictors:</a:t>
            </a:r>
          </a:p>
          <a:p>
            <a:pPr lvl="1"/>
            <a:r>
              <a:rPr lang="en-US" b="1" dirty="0"/>
              <a:t>Airline</a:t>
            </a:r>
            <a:endParaRPr lang="en-US" dirty="0"/>
          </a:p>
          <a:p>
            <a:pPr lvl="1"/>
            <a:r>
              <a:rPr lang="en-US" b="1" dirty="0"/>
              <a:t>Time of Day</a:t>
            </a:r>
            <a:endParaRPr lang="en-US" dirty="0"/>
          </a:p>
          <a:p>
            <a:pPr lvl="1"/>
            <a:r>
              <a:rPr lang="en-US" b="1" dirty="0"/>
              <a:t>Departure Airport</a:t>
            </a:r>
            <a:endParaRPr lang="en-US" dirty="0"/>
          </a:p>
          <a:p>
            <a:r>
              <a:rPr lang="en-US" dirty="0"/>
              <a:t>Weak predictors:</a:t>
            </a:r>
          </a:p>
          <a:p>
            <a:pPr lvl="1"/>
            <a:r>
              <a:rPr lang="en-US" b="1" dirty="0"/>
              <a:t>Flight Number</a:t>
            </a:r>
            <a:endParaRPr lang="en-US" dirty="0"/>
          </a:p>
          <a:p>
            <a:pPr lvl="1"/>
            <a:r>
              <a:rPr lang="en-US" b="1" dirty="0"/>
              <a:t>Day of Week</a:t>
            </a:r>
            <a:endParaRPr lang="en-US" dirty="0"/>
          </a:p>
          <a:p>
            <a:r>
              <a:rPr lang="en-US" dirty="0"/>
              <a:t>Model performance:</a:t>
            </a:r>
          </a:p>
          <a:p>
            <a:pPr lvl="1"/>
            <a:r>
              <a:rPr lang="en-US" b="1" dirty="0"/>
              <a:t>R² = 0.227</a:t>
            </a:r>
            <a:r>
              <a:rPr lang="en-US" dirty="0"/>
              <a:t> (low-moderate predictiveness)</a:t>
            </a:r>
          </a:p>
          <a:p>
            <a:pPr lvl="1"/>
            <a:r>
              <a:rPr lang="en-US" b="1" dirty="0"/>
              <a:t>MSE = 0.191</a:t>
            </a:r>
            <a:endParaRPr lang="en-US" dirty="0"/>
          </a:p>
          <a:p>
            <a:pPr lvl="1"/>
            <a:r>
              <a:rPr lang="en-US" dirty="0"/>
              <a:t>Indicates delays are influenced by many external factors not in our dataset (weather, traffic, mechanical issues)</a:t>
            </a:r>
          </a:p>
        </p:txBody>
      </p:sp>
      <p:pic>
        <p:nvPicPr>
          <p:cNvPr id="28" name="Picture 27" descr="Digital numbers art">
            <a:extLst>
              <a:ext uri="{FF2B5EF4-FFF2-40B4-BE49-F238E27FC236}">
                <a16:creationId xmlns:a16="http://schemas.microsoft.com/office/drawing/2014/main" id="{75471168-7FF5-6EF8-0F71-E9BBC691E821}"/>
              </a:ext>
            </a:extLst>
          </p:cNvPr>
          <p:cNvPicPr>
            <a:picLocks noChangeAspect="1"/>
          </p:cNvPicPr>
          <p:nvPr/>
        </p:nvPicPr>
        <p:blipFill>
          <a:blip r:embed="rId3"/>
          <a:srcRect l="15587" r="39557" b="-1"/>
          <a:stretch>
            <a:fillRect/>
          </a:stretch>
        </p:blipFill>
        <p:spPr>
          <a:xfrm>
            <a:off x="7583424" y="10"/>
            <a:ext cx="4608576" cy="6857990"/>
          </a:xfrm>
          <a:prstGeom prst="rect">
            <a:avLst/>
          </a:prstGeom>
        </p:spPr>
      </p:pic>
    </p:spTree>
    <p:extLst>
      <p:ext uri="{BB962C8B-B14F-4D97-AF65-F5344CB8AC3E}">
        <p14:creationId xmlns:p14="http://schemas.microsoft.com/office/powerpoint/2010/main" val="16674166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69F8F0-AF3F-5A2F-CCC8-90B95401F4EF}"/>
              </a:ext>
            </a:extLst>
          </p:cNvPr>
          <p:cNvSpPr>
            <a:spLocks noGrp="1"/>
          </p:cNvSpPr>
          <p:nvPr>
            <p:ph type="title"/>
          </p:nvPr>
        </p:nvSpPr>
        <p:spPr>
          <a:xfrm>
            <a:off x="7391663" y="723900"/>
            <a:ext cx="4800600" cy="1307592"/>
          </a:xfrm>
        </p:spPr>
        <p:txBody>
          <a:bodyPr vert="horz" lIns="91440" tIns="45720" rIns="91440" bIns="45720" rtlCol="0" anchor="t">
            <a:normAutofit/>
          </a:bodyPr>
          <a:lstStyle/>
          <a:p>
            <a:r>
              <a:rPr lang="en-US" sz="4000"/>
              <a:t>Conclusion</a:t>
            </a:r>
          </a:p>
        </p:txBody>
      </p:sp>
      <p:sp>
        <p:nvSpPr>
          <p:cNvPr id="4" name="Text Placeholder 3">
            <a:extLst>
              <a:ext uri="{FF2B5EF4-FFF2-40B4-BE49-F238E27FC236}">
                <a16:creationId xmlns:a16="http://schemas.microsoft.com/office/drawing/2014/main" id="{A29A71D2-16BA-BA1D-0CBB-3FFDEBC9D2E9}"/>
              </a:ext>
            </a:extLst>
          </p:cNvPr>
          <p:cNvSpPr>
            <a:spLocks noGrp="1"/>
          </p:cNvSpPr>
          <p:nvPr>
            <p:ph type="body" sz="half" idx="2"/>
          </p:nvPr>
        </p:nvSpPr>
        <p:spPr>
          <a:xfrm>
            <a:off x="6147818" y="1447791"/>
            <a:ext cx="5876542" cy="4686308"/>
          </a:xfrm>
        </p:spPr>
        <p:txBody>
          <a:bodyPr vert="horz" lIns="91440" tIns="45720" rIns="91440" bIns="45720" rtlCol="0">
            <a:normAutofit fontScale="92500" lnSpcReduction="20000"/>
          </a:bodyPr>
          <a:lstStyle/>
          <a:p>
            <a:r>
              <a:rPr lang="en-US" b="1" dirty="0"/>
              <a:t>Overall Conclusion</a:t>
            </a:r>
          </a:p>
          <a:p>
            <a:r>
              <a:rPr lang="en-US" dirty="0" err="1"/>
              <a:t>ElasticSearch</a:t>
            </a:r>
            <a:r>
              <a:rPr lang="en-US" dirty="0"/>
              <a:t> proved effective for:</a:t>
            </a:r>
          </a:p>
          <a:p>
            <a:pPr lvl="1"/>
            <a:r>
              <a:rPr lang="en-US" dirty="0"/>
              <a:t>Handling large datasets</a:t>
            </a:r>
          </a:p>
          <a:p>
            <a:pPr lvl="1"/>
            <a:r>
              <a:rPr lang="en-US" dirty="0"/>
              <a:t>Creating informative visualizations</a:t>
            </a:r>
          </a:p>
          <a:p>
            <a:pPr lvl="1"/>
            <a:r>
              <a:rPr lang="en-US" dirty="0"/>
              <a:t>Building a reproducible ML workflow</a:t>
            </a:r>
          </a:p>
          <a:p>
            <a:r>
              <a:rPr lang="en-US" dirty="0"/>
              <a:t>While delay prediction is partially possible, </a:t>
            </a:r>
            <a:r>
              <a:rPr lang="en-US" b="1" dirty="0"/>
              <a:t>flight delays remain complex</a:t>
            </a:r>
            <a:r>
              <a:rPr lang="en-US" dirty="0"/>
              <a:t> and influenced by real-world variables outside operational data.</a:t>
            </a:r>
          </a:p>
          <a:p>
            <a:r>
              <a:rPr lang="en-US" b="1" dirty="0"/>
              <a:t>Machine Learning Insights</a:t>
            </a:r>
          </a:p>
          <a:p>
            <a:r>
              <a:rPr lang="en-US" dirty="0"/>
              <a:t>Elastic ML identified </a:t>
            </a:r>
            <a:r>
              <a:rPr lang="en-US" b="1" dirty="0"/>
              <a:t>Airline</a:t>
            </a:r>
            <a:r>
              <a:rPr lang="en-US" dirty="0"/>
              <a:t>, </a:t>
            </a:r>
            <a:r>
              <a:rPr lang="en-US" b="1" dirty="0"/>
              <a:t>Time of Day</a:t>
            </a:r>
            <a:r>
              <a:rPr lang="en-US" dirty="0"/>
              <a:t>, and </a:t>
            </a:r>
            <a:r>
              <a:rPr lang="en-US" b="1" dirty="0" err="1"/>
              <a:t>AirportFrom</a:t>
            </a:r>
            <a:r>
              <a:rPr lang="en-US" dirty="0"/>
              <a:t> as the </a:t>
            </a:r>
            <a:r>
              <a:rPr lang="en-US" b="1" dirty="0"/>
              <a:t>strongest predictors</a:t>
            </a:r>
            <a:r>
              <a:rPr lang="en-US" dirty="0"/>
              <a:t> of delay.</a:t>
            </a:r>
          </a:p>
          <a:p>
            <a:r>
              <a:rPr lang="en-US" dirty="0"/>
              <a:t>Weaker predictors included </a:t>
            </a:r>
            <a:r>
              <a:rPr lang="en-US" b="1" dirty="0"/>
              <a:t>Flight Number</a:t>
            </a:r>
            <a:r>
              <a:rPr lang="en-US" dirty="0"/>
              <a:t> and </a:t>
            </a:r>
            <a:r>
              <a:rPr lang="en-US" b="1" dirty="0"/>
              <a:t>Day of Week</a:t>
            </a:r>
            <a:r>
              <a:rPr lang="en-US" dirty="0"/>
              <a:t>.</a:t>
            </a:r>
          </a:p>
          <a:p>
            <a:r>
              <a:rPr lang="en-US" dirty="0"/>
              <a:t>Model performance: </a:t>
            </a:r>
            <a:r>
              <a:rPr lang="en-US" b="1" dirty="0"/>
              <a:t>R² = 0.227</a:t>
            </a:r>
            <a:r>
              <a:rPr lang="en-US" dirty="0"/>
              <a:t>, </a:t>
            </a:r>
            <a:r>
              <a:rPr lang="en-US" b="1" dirty="0"/>
              <a:t>MSE = 0.191</a:t>
            </a:r>
            <a:r>
              <a:rPr lang="en-US" dirty="0"/>
              <a:t> — moderate predictive power.</a:t>
            </a:r>
          </a:p>
          <a:p>
            <a:r>
              <a:rPr lang="en-US" b="1" dirty="0"/>
              <a:t>Interpretation</a:t>
            </a:r>
          </a:p>
          <a:p>
            <a:r>
              <a:rPr lang="en-US" dirty="0"/>
              <a:t>The model captures predictable patterns from the data but</a:t>
            </a:r>
            <a:br>
              <a:rPr lang="en-US" dirty="0"/>
            </a:br>
            <a:r>
              <a:rPr lang="en-US" dirty="0"/>
              <a:t>cannot fully predict delays due to </a:t>
            </a:r>
            <a:r>
              <a:rPr lang="en-US" b="1" dirty="0"/>
              <a:t>external factors</a:t>
            </a:r>
            <a:r>
              <a:rPr lang="en-US" dirty="0"/>
              <a:t> not present in the dataset</a:t>
            </a:r>
            <a:br>
              <a:rPr lang="en-US" dirty="0"/>
            </a:br>
            <a:r>
              <a:rPr lang="en-US" dirty="0"/>
              <a:t>(weather, air traffic control restrictions, mechanical issues).</a:t>
            </a:r>
          </a:p>
          <a:p>
            <a:endParaRPr lang="en-US" dirty="0"/>
          </a:p>
        </p:txBody>
      </p:sp>
      <p:pic>
        <p:nvPicPr>
          <p:cNvPr id="29" name="Picture 28" descr="World map with flight paths">
            <a:extLst>
              <a:ext uri="{FF2B5EF4-FFF2-40B4-BE49-F238E27FC236}">
                <a16:creationId xmlns:a16="http://schemas.microsoft.com/office/drawing/2014/main" id="{EE361C69-2BB6-CCBE-0991-A495E8869954}"/>
              </a:ext>
            </a:extLst>
          </p:cNvPr>
          <p:cNvPicPr>
            <a:picLocks noChangeAspect="1"/>
          </p:cNvPicPr>
          <p:nvPr/>
        </p:nvPicPr>
        <p:blipFill>
          <a:blip r:embed="rId3"/>
          <a:srcRect l="16202" r="23648" b="1"/>
          <a:stretch>
            <a:fillRect/>
          </a:stretch>
        </p:blipFill>
        <p:spPr>
          <a:xfrm>
            <a:off x="20" y="10"/>
            <a:ext cx="6044164" cy="6857990"/>
          </a:xfrm>
          <a:prstGeom prst="rect">
            <a:avLst/>
          </a:prstGeom>
        </p:spPr>
      </p:pic>
    </p:spTree>
    <p:extLst>
      <p:ext uri="{BB962C8B-B14F-4D97-AF65-F5344CB8AC3E}">
        <p14:creationId xmlns:p14="http://schemas.microsoft.com/office/powerpoint/2010/main" val="4147115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0E898-15A5-1456-1B97-870B4F381222}"/>
              </a:ext>
            </a:extLst>
          </p:cNvPr>
          <p:cNvSpPr>
            <a:spLocks noGrp="1"/>
          </p:cNvSpPr>
          <p:nvPr>
            <p:ph type="title"/>
          </p:nvPr>
        </p:nvSpPr>
        <p:spPr/>
        <p:txBody>
          <a:bodyPr/>
          <a:lstStyle/>
          <a:p>
            <a:r>
              <a:rPr lang="en-US"/>
              <a:t>References</a:t>
            </a:r>
          </a:p>
        </p:txBody>
      </p:sp>
      <p:sp>
        <p:nvSpPr>
          <p:cNvPr id="5" name="Content Placeholder 4">
            <a:extLst>
              <a:ext uri="{FF2B5EF4-FFF2-40B4-BE49-F238E27FC236}">
                <a16:creationId xmlns:a16="http://schemas.microsoft.com/office/drawing/2014/main" id="{BC3C13F2-9537-5C9D-C407-20AE84F385A5}"/>
              </a:ext>
            </a:extLst>
          </p:cNvPr>
          <p:cNvSpPr>
            <a:spLocks noGrp="1"/>
          </p:cNvSpPr>
          <p:nvPr>
            <p:ph idx="1"/>
          </p:nvPr>
        </p:nvSpPr>
        <p:spPr/>
        <p:txBody>
          <a:bodyPr/>
          <a:lstStyle/>
          <a:p>
            <a:r>
              <a:rPr lang="en-US" dirty="0"/>
              <a:t>Dataset: </a:t>
            </a:r>
            <a:r>
              <a:rPr lang="en-US" dirty="0">
                <a:hlinkClick r:id="rId2"/>
              </a:rPr>
              <a:t>https://www.kaggle.com/datasets/jimschacko/airlines-dataset-to-predict-a-delay/data</a:t>
            </a:r>
            <a:endParaRPr lang="en-US" dirty="0"/>
          </a:p>
          <a:p>
            <a:r>
              <a:rPr lang="en-US" dirty="0"/>
              <a:t>Airport / Airline IATA : </a:t>
            </a:r>
            <a:r>
              <a:rPr lang="en-US" dirty="0">
                <a:hlinkClick r:id="rId3"/>
              </a:rPr>
              <a:t>https://www.iata.org/en/publications/directories/code-search/</a:t>
            </a:r>
            <a:r>
              <a:rPr lang="en-US" dirty="0"/>
              <a:t> </a:t>
            </a:r>
          </a:p>
        </p:txBody>
      </p:sp>
    </p:spTree>
    <p:extLst>
      <p:ext uri="{BB962C8B-B14F-4D97-AF65-F5344CB8AC3E}">
        <p14:creationId xmlns:p14="http://schemas.microsoft.com/office/powerpoint/2010/main" val="3773320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43C1A-ED77-9C8F-889C-D3185F95B4B4}"/>
              </a:ext>
            </a:extLst>
          </p:cNvPr>
          <p:cNvSpPr>
            <a:spLocks noGrp="1"/>
          </p:cNvSpPr>
          <p:nvPr>
            <p:ph type="title"/>
          </p:nvPr>
        </p:nvSpPr>
        <p:spPr>
          <a:xfrm>
            <a:off x="4866968" y="914400"/>
            <a:ext cx="6627924" cy="1307592"/>
          </a:xfrm>
        </p:spPr>
        <p:txBody>
          <a:bodyPr>
            <a:normAutofit/>
          </a:bodyPr>
          <a:lstStyle/>
          <a:p>
            <a:r>
              <a:rPr lang="en-US"/>
              <a:t>Our dataset…</a:t>
            </a:r>
          </a:p>
        </p:txBody>
      </p:sp>
      <p:sp>
        <p:nvSpPr>
          <p:cNvPr id="3" name="Content Placeholder 2">
            <a:extLst>
              <a:ext uri="{FF2B5EF4-FFF2-40B4-BE49-F238E27FC236}">
                <a16:creationId xmlns:a16="http://schemas.microsoft.com/office/drawing/2014/main" id="{C9242C7C-0A51-6316-A386-386967FB99FE}"/>
              </a:ext>
            </a:extLst>
          </p:cNvPr>
          <p:cNvSpPr>
            <a:spLocks noGrp="1"/>
          </p:cNvSpPr>
          <p:nvPr>
            <p:ph idx="1"/>
          </p:nvPr>
        </p:nvSpPr>
        <p:spPr>
          <a:xfrm>
            <a:off x="4668253" y="1636777"/>
            <a:ext cx="7042484" cy="4325111"/>
          </a:xfrm>
        </p:spPr>
        <p:txBody>
          <a:bodyPr>
            <a:normAutofit fontScale="92500" lnSpcReduction="20000"/>
          </a:bodyPr>
          <a:lstStyle/>
          <a:p>
            <a:r>
              <a:rPr lang="en-US"/>
              <a:t>Dataset contains </a:t>
            </a:r>
            <a:r>
              <a:rPr lang="en-US" b="1"/>
              <a:t>539,000+ U.S. domestic flights</a:t>
            </a:r>
          </a:p>
          <a:p>
            <a:r>
              <a:rPr lang="en-US"/>
              <a:t>Flights span </a:t>
            </a:r>
            <a:r>
              <a:rPr lang="en-US" b="1"/>
              <a:t>40 airports across the United States</a:t>
            </a:r>
            <a:endParaRPr lang="en-US"/>
          </a:p>
          <a:p>
            <a:r>
              <a:rPr lang="en-US"/>
              <a:t>File size: </a:t>
            </a:r>
            <a:r>
              <a:rPr lang="en-US" b="1"/>
              <a:t>~18.5 MB (.csv format)</a:t>
            </a:r>
          </a:p>
          <a:p>
            <a:r>
              <a:rPr lang="en-US"/>
              <a:t>Sourced from Kaggle: </a:t>
            </a:r>
            <a:r>
              <a:rPr lang="en-US">
                <a:hlinkClick r:id="rId2"/>
              </a:rPr>
              <a:t>https://www.kaggle.com/datasets/jimschacko/airlines-dataset-to-predict-a-delay/data</a:t>
            </a:r>
            <a:endParaRPr lang="en-US"/>
          </a:p>
          <a:p>
            <a:r>
              <a:rPr lang="en-US"/>
              <a:t>Why this dataset?</a:t>
            </a:r>
          </a:p>
          <a:p>
            <a:pPr lvl="1"/>
            <a:r>
              <a:rPr lang="en-US"/>
              <a:t>Large enough for ES analysis</a:t>
            </a:r>
          </a:p>
          <a:p>
            <a:pPr lvl="1"/>
            <a:r>
              <a:rPr lang="en-US"/>
              <a:t>Contains rich temporal and spatial data</a:t>
            </a:r>
          </a:p>
          <a:p>
            <a:pPr lvl="1"/>
            <a:r>
              <a:rPr lang="en-US"/>
              <a:t>Ideal for delay visualizations and prediction models</a:t>
            </a:r>
          </a:p>
        </p:txBody>
      </p:sp>
      <p:pic>
        <p:nvPicPr>
          <p:cNvPr id="5" name="Picture 4" descr="Empty airplane seats">
            <a:extLst>
              <a:ext uri="{FF2B5EF4-FFF2-40B4-BE49-F238E27FC236}">
                <a16:creationId xmlns:a16="http://schemas.microsoft.com/office/drawing/2014/main" id="{6493DBAA-3576-BE6F-FED0-81E4C71A1C80}"/>
              </a:ext>
            </a:extLst>
          </p:cNvPr>
          <p:cNvPicPr>
            <a:picLocks noChangeAspect="1"/>
          </p:cNvPicPr>
          <p:nvPr/>
        </p:nvPicPr>
        <p:blipFill>
          <a:blip r:embed="rId3"/>
          <a:srcRect l="34653" r="24514" b="2"/>
          <a:stretch>
            <a:fillRect/>
          </a:stretch>
        </p:blipFill>
        <p:spPr>
          <a:xfrm>
            <a:off x="20" y="-17929"/>
            <a:ext cx="4206220" cy="6875929"/>
          </a:xfrm>
          <a:prstGeom prst="rect">
            <a:avLst/>
          </a:prstGeom>
        </p:spPr>
      </p:pic>
    </p:spTree>
    <p:extLst>
      <p:ext uri="{BB962C8B-B14F-4D97-AF65-F5344CB8AC3E}">
        <p14:creationId xmlns:p14="http://schemas.microsoft.com/office/powerpoint/2010/main" val="11015906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ACE1C3A-D9C1-085E-4040-9730AD164325}"/>
              </a:ext>
            </a:extLst>
          </p:cNvPr>
          <p:cNvSpPr>
            <a:spLocks noGrp="1"/>
          </p:cNvSpPr>
          <p:nvPr>
            <p:ph type="title"/>
          </p:nvPr>
        </p:nvSpPr>
        <p:spPr/>
        <p:txBody>
          <a:bodyPr/>
          <a:lstStyle/>
          <a:p>
            <a:r>
              <a:rPr lang="en-US"/>
              <a:t>How we plan to use our data</a:t>
            </a:r>
          </a:p>
        </p:txBody>
      </p:sp>
      <p:graphicFrame>
        <p:nvGraphicFramePr>
          <p:cNvPr id="34" name="Content Placeholder 7">
            <a:extLst>
              <a:ext uri="{FF2B5EF4-FFF2-40B4-BE49-F238E27FC236}">
                <a16:creationId xmlns:a16="http://schemas.microsoft.com/office/drawing/2014/main" id="{4AEAFA28-FA49-89D2-5008-FE903747FD46}"/>
              </a:ext>
            </a:extLst>
          </p:cNvPr>
          <p:cNvGraphicFramePr>
            <a:graphicFrameLocks noGrp="1"/>
          </p:cNvGraphicFramePr>
          <p:nvPr>
            <p:ph idx="1"/>
            <p:extLst>
              <p:ext uri="{D42A27DB-BD31-4B8C-83A1-F6EECF244321}">
                <p14:modId xmlns:p14="http://schemas.microsoft.com/office/powerpoint/2010/main" val="4284573887"/>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60485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09CCF18-F681-F6F7-E17C-80B4505D3414}"/>
              </a:ext>
            </a:extLst>
          </p:cNvPr>
          <p:cNvSpPr>
            <a:spLocks noGrp="1"/>
          </p:cNvSpPr>
          <p:nvPr>
            <p:ph type="title"/>
          </p:nvPr>
        </p:nvSpPr>
        <p:spPr>
          <a:xfrm>
            <a:off x="704088" y="914400"/>
            <a:ext cx="6001512" cy="1307592"/>
          </a:xfrm>
        </p:spPr>
        <p:txBody>
          <a:bodyPr vert="horz" lIns="91440" tIns="45720" rIns="91440" bIns="45720" rtlCol="0" anchor="t">
            <a:normAutofit/>
          </a:bodyPr>
          <a:lstStyle/>
          <a:p>
            <a:pPr>
              <a:lnSpc>
                <a:spcPct val="90000"/>
              </a:lnSpc>
            </a:pPr>
            <a:r>
              <a:rPr lang="en-US" sz="4000"/>
              <a:t>Project goals and research questions</a:t>
            </a:r>
          </a:p>
        </p:txBody>
      </p:sp>
      <p:sp>
        <p:nvSpPr>
          <p:cNvPr id="27" name="Text Placeholder 5">
            <a:extLst>
              <a:ext uri="{FF2B5EF4-FFF2-40B4-BE49-F238E27FC236}">
                <a16:creationId xmlns:a16="http://schemas.microsoft.com/office/drawing/2014/main" id="{90577BF1-C0B0-C2BA-2B41-F13B88C087C7}"/>
              </a:ext>
            </a:extLst>
          </p:cNvPr>
          <p:cNvSpPr>
            <a:spLocks noGrp="1"/>
          </p:cNvSpPr>
          <p:nvPr>
            <p:ph type="body" sz="half" idx="2"/>
          </p:nvPr>
        </p:nvSpPr>
        <p:spPr>
          <a:xfrm>
            <a:off x="704088" y="2231136"/>
            <a:ext cx="6001512" cy="3931920"/>
          </a:xfrm>
        </p:spPr>
        <p:txBody>
          <a:bodyPr vert="horz" lIns="91440" tIns="45720" rIns="91440" bIns="45720" rtlCol="0">
            <a:normAutofit/>
          </a:bodyPr>
          <a:lstStyle/>
          <a:p>
            <a:r>
              <a:rPr lang="en-US" sz="1800" b="1"/>
              <a:t>Primary Goals</a:t>
            </a:r>
          </a:p>
          <a:p>
            <a:pPr marL="285750" indent="-228600">
              <a:buFont typeface="Arial" panose="020B0604020202020204" pitchFamily="34" charset="0"/>
              <a:buChar char="•"/>
            </a:pPr>
            <a:r>
              <a:rPr lang="en-US" sz="1800"/>
              <a:t>Identify temporal patterns (days per week) in U.S. domestic flight delays</a:t>
            </a:r>
          </a:p>
          <a:p>
            <a:pPr marL="285750" indent="-228600">
              <a:buFont typeface="Arial" panose="020B0604020202020204" pitchFamily="34" charset="0"/>
              <a:buChar char="•"/>
            </a:pPr>
            <a:r>
              <a:rPr lang="en-US" sz="1800"/>
              <a:t>Identify spatial patterns (airports and states/cities)</a:t>
            </a:r>
          </a:p>
          <a:p>
            <a:pPr marL="285750" indent="-228600">
              <a:buFont typeface="Arial" panose="020B0604020202020204" pitchFamily="34" charset="0"/>
              <a:buChar char="•"/>
            </a:pPr>
            <a:r>
              <a:rPr lang="en-US" sz="1800"/>
              <a:t>Build a simple delay-prediction model using Elastic ML</a:t>
            </a:r>
          </a:p>
          <a:p>
            <a:r>
              <a:rPr lang="en-US" sz="1800" b="1"/>
              <a:t>Research Questions</a:t>
            </a:r>
          </a:p>
          <a:p>
            <a:pPr marL="285750" indent="-228600">
              <a:buFont typeface="Arial" panose="020B0604020202020204" pitchFamily="34" charset="0"/>
              <a:buChar char="•"/>
            </a:pPr>
            <a:r>
              <a:rPr lang="en-US" sz="1800"/>
              <a:t>Which delays of the week have the highest delay rates?</a:t>
            </a:r>
          </a:p>
          <a:p>
            <a:pPr marL="285750" indent="-228600">
              <a:buFont typeface="Arial" panose="020B0604020202020204" pitchFamily="34" charset="0"/>
              <a:buChar char="•"/>
            </a:pPr>
            <a:r>
              <a:rPr lang="en-US" sz="1800"/>
              <a:t>Do delay patterns cluster around specific airports?</a:t>
            </a:r>
          </a:p>
          <a:p>
            <a:pPr marL="285750" indent="-228600">
              <a:buFont typeface="Arial" panose="020B0604020202020204" pitchFamily="34" charset="0"/>
              <a:buChar char="•"/>
            </a:pPr>
            <a:r>
              <a:rPr lang="en-US" sz="1800"/>
              <a:t>Can </a:t>
            </a:r>
            <a:r>
              <a:rPr lang="en-US" sz="1800" err="1"/>
              <a:t>ElasticSearch</a:t>
            </a:r>
            <a:r>
              <a:rPr lang="en-US" sz="1800"/>
              <a:t> ML detect or predict high-delay days?</a:t>
            </a:r>
          </a:p>
        </p:txBody>
      </p:sp>
      <p:pic>
        <p:nvPicPr>
          <p:cNvPr id="10" name="Graphic 9" descr="Airplane">
            <a:extLst>
              <a:ext uri="{FF2B5EF4-FFF2-40B4-BE49-F238E27FC236}">
                <a16:creationId xmlns:a16="http://schemas.microsoft.com/office/drawing/2014/main" id="{E44096A5-226D-A3DB-BCF2-1A3B434AF2D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274560" y="1951854"/>
            <a:ext cx="4202057" cy="4202057"/>
          </a:xfrm>
          <a:prstGeom prst="rect">
            <a:avLst/>
          </a:prstGeom>
        </p:spPr>
      </p:pic>
    </p:spTree>
    <p:extLst>
      <p:ext uri="{BB962C8B-B14F-4D97-AF65-F5344CB8AC3E}">
        <p14:creationId xmlns:p14="http://schemas.microsoft.com/office/powerpoint/2010/main" val="14158540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6D394-AD7F-DCD9-F8FB-77C746C7DA51}"/>
              </a:ext>
            </a:extLst>
          </p:cNvPr>
          <p:cNvSpPr>
            <a:spLocks noGrp="1"/>
          </p:cNvSpPr>
          <p:nvPr>
            <p:ph type="title"/>
          </p:nvPr>
        </p:nvSpPr>
        <p:spPr>
          <a:xfrm>
            <a:off x="704088" y="914399"/>
            <a:ext cx="3354565" cy="1621147"/>
          </a:xfrm>
        </p:spPr>
        <p:txBody>
          <a:bodyPr vert="horz" lIns="91440" tIns="45720" rIns="91440" bIns="45720" rtlCol="0" anchor="t">
            <a:normAutofit/>
          </a:bodyPr>
          <a:lstStyle/>
          <a:p>
            <a:pPr>
              <a:lnSpc>
                <a:spcPct val="90000"/>
              </a:lnSpc>
            </a:pPr>
            <a:r>
              <a:rPr lang="en-US" sz="3700"/>
              <a:t>Data processing and elastic index structure</a:t>
            </a:r>
          </a:p>
        </p:txBody>
      </p:sp>
      <p:sp>
        <p:nvSpPr>
          <p:cNvPr id="4" name="Text Placeholder 3">
            <a:extLst>
              <a:ext uri="{FF2B5EF4-FFF2-40B4-BE49-F238E27FC236}">
                <a16:creationId xmlns:a16="http://schemas.microsoft.com/office/drawing/2014/main" id="{31616F9A-82BB-831A-5E0F-3F1891A2231D}"/>
              </a:ext>
            </a:extLst>
          </p:cNvPr>
          <p:cNvSpPr>
            <a:spLocks noGrp="1"/>
          </p:cNvSpPr>
          <p:nvPr>
            <p:ph type="body" sz="half" idx="2"/>
          </p:nvPr>
        </p:nvSpPr>
        <p:spPr>
          <a:xfrm>
            <a:off x="3497179" y="433136"/>
            <a:ext cx="7987685" cy="6288505"/>
          </a:xfrm>
        </p:spPr>
        <p:txBody>
          <a:bodyPr vert="horz" lIns="91440" tIns="45720" rIns="91440" bIns="45720" rtlCol="0">
            <a:normAutofit fontScale="92500" lnSpcReduction="10000"/>
          </a:bodyPr>
          <a:lstStyle/>
          <a:p>
            <a:pPr>
              <a:lnSpc>
                <a:spcPct val="100000"/>
              </a:lnSpc>
            </a:pPr>
            <a:r>
              <a:rPr lang="en-US" sz="2000" b="1"/>
              <a:t>Data Processing Steps</a:t>
            </a:r>
          </a:p>
          <a:p>
            <a:pPr marL="285750" indent="-228600">
              <a:lnSpc>
                <a:spcPct val="100000"/>
              </a:lnSpc>
              <a:buFont typeface="Arial" panose="020B0604020202020204" pitchFamily="34" charset="0"/>
              <a:buChar char="•"/>
            </a:pPr>
            <a:r>
              <a:rPr lang="en-US" sz="2000"/>
              <a:t>Uploaded CSV dataset into ES Kibana </a:t>
            </a:r>
            <a:r>
              <a:rPr lang="en-US" sz="2000" err="1"/>
              <a:t>MachineLearning</a:t>
            </a:r>
            <a:endParaRPr lang="en-US" sz="2000"/>
          </a:p>
          <a:p>
            <a:pPr marL="285750" indent="-228600">
              <a:lnSpc>
                <a:spcPct val="100000"/>
              </a:lnSpc>
              <a:buFont typeface="Arial" panose="020B0604020202020204" pitchFamily="34" charset="0"/>
              <a:buChar char="•"/>
            </a:pPr>
            <a:r>
              <a:rPr lang="en-US" sz="2000"/>
              <a:t>Applied ingest pipeline to parse time into usable time format</a:t>
            </a:r>
          </a:p>
          <a:p>
            <a:pPr marL="285750" indent="-228600">
              <a:lnSpc>
                <a:spcPct val="100000"/>
              </a:lnSpc>
              <a:buFont typeface="Arial" panose="020B0604020202020204" pitchFamily="34" charset="0"/>
              <a:buChar char="•"/>
            </a:pPr>
            <a:r>
              <a:rPr lang="en-US" sz="2000"/>
              <a:t>Convert numeric fields into integers</a:t>
            </a:r>
          </a:p>
          <a:p>
            <a:pPr marL="285750" indent="-228600">
              <a:lnSpc>
                <a:spcPct val="100000"/>
              </a:lnSpc>
              <a:buFont typeface="Arial" panose="020B0604020202020204" pitchFamily="34" charset="0"/>
              <a:buChar char="•"/>
            </a:pPr>
            <a:r>
              <a:rPr lang="en-US" sz="2000"/>
              <a:t>Standardize categorical fields as keywords</a:t>
            </a:r>
          </a:p>
          <a:p>
            <a:pPr marL="285750" indent="-228600">
              <a:lnSpc>
                <a:spcPct val="100000"/>
              </a:lnSpc>
              <a:buFont typeface="Arial" panose="020B0604020202020204" pitchFamily="34" charset="0"/>
              <a:buChar char="•"/>
            </a:pPr>
            <a:r>
              <a:rPr lang="en-US" sz="2000"/>
              <a:t>Convert delay into a Boolean label for ML</a:t>
            </a:r>
          </a:p>
          <a:p>
            <a:pPr>
              <a:lnSpc>
                <a:spcPct val="100000"/>
              </a:lnSpc>
            </a:pPr>
            <a:r>
              <a:rPr lang="en-US" sz="2000" b="1"/>
              <a:t>Elastic Index Structure </a:t>
            </a:r>
            <a:r>
              <a:rPr lang="en-US" sz="2000"/>
              <a:t>Index Name: us-flight-delays-index</a:t>
            </a:r>
            <a:endParaRPr lang="en-US" sz="2000" b="1"/>
          </a:p>
          <a:p>
            <a:pPr marL="285750" indent="-228600">
              <a:lnSpc>
                <a:spcPct val="100000"/>
              </a:lnSpc>
              <a:buFont typeface="Arial" panose="020B0604020202020204" pitchFamily="34" charset="0"/>
              <a:buChar char="•"/>
            </a:pPr>
            <a:r>
              <a:rPr lang="en-US" sz="2000" b="1"/>
              <a:t>id</a:t>
            </a:r>
            <a:r>
              <a:rPr lang="en-US" sz="2000"/>
              <a:t> (integer) unique id for each flight</a:t>
            </a:r>
          </a:p>
          <a:p>
            <a:pPr marL="285750" indent="-228600">
              <a:lnSpc>
                <a:spcPct val="100000"/>
              </a:lnSpc>
              <a:buFont typeface="Arial" panose="020B0604020202020204" pitchFamily="34" charset="0"/>
              <a:buChar char="•"/>
            </a:pPr>
            <a:r>
              <a:rPr lang="en-US" sz="2000" b="1"/>
              <a:t>airline</a:t>
            </a:r>
            <a:r>
              <a:rPr lang="en-US" sz="2000"/>
              <a:t> (keyword) carrier code</a:t>
            </a:r>
          </a:p>
          <a:p>
            <a:pPr marL="285750" indent="-228600">
              <a:lnSpc>
                <a:spcPct val="100000"/>
              </a:lnSpc>
              <a:buFont typeface="Arial" panose="020B0604020202020204" pitchFamily="34" charset="0"/>
              <a:buChar char="•"/>
            </a:pPr>
            <a:r>
              <a:rPr lang="en-US" sz="2000" b="1"/>
              <a:t>flight </a:t>
            </a:r>
            <a:r>
              <a:rPr lang="en-US" sz="2000"/>
              <a:t>(integer) flight number</a:t>
            </a:r>
          </a:p>
          <a:p>
            <a:pPr marL="285750" indent="-228600">
              <a:lnSpc>
                <a:spcPct val="100000"/>
              </a:lnSpc>
              <a:buFont typeface="Arial" panose="020B0604020202020204" pitchFamily="34" charset="0"/>
              <a:buChar char="•"/>
            </a:pPr>
            <a:r>
              <a:rPr lang="en-US" sz="2000" b="1" err="1"/>
              <a:t>airportfrom</a:t>
            </a:r>
            <a:r>
              <a:rPr lang="en-US" sz="2000" b="1"/>
              <a:t> </a:t>
            </a:r>
            <a:r>
              <a:rPr lang="en-US" sz="2000"/>
              <a:t>(keyword) departure airport</a:t>
            </a:r>
          </a:p>
          <a:p>
            <a:pPr marL="285750" indent="-228600">
              <a:lnSpc>
                <a:spcPct val="100000"/>
              </a:lnSpc>
              <a:buFont typeface="Arial" panose="020B0604020202020204" pitchFamily="34" charset="0"/>
              <a:buChar char="•"/>
            </a:pPr>
            <a:r>
              <a:rPr lang="en-US" sz="2000" b="1" err="1"/>
              <a:t>airportto</a:t>
            </a:r>
            <a:r>
              <a:rPr lang="en-US" sz="2000"/>
              <a:t> (keyword) arrival airport</a:t>
            </a:r>
          </a:p>
          <a:p>
            <a:pPr marL="285750" indent="-228600">
              <a:lnSpc>
                <a:spcPct val="100000"/>
              </a:lnSpc>
              <a:buFont typeface="Arial" panose="020B0604020202020204" pitchFamily="34" charset="0"/>
              <a:buChar char="•"/>
            </a:pPr>
            <a:r>
              <a:rPr lang="en-US" sz="2000" b="1" err="1"/>
              <a:t>dayofweek</a:t>
            </a:r>
            <a:r>
              <a:rPr lang="en-US" sz="2000"/>
              <a:t> (integer 1-7) represents the day of the week flight took place</a:t>
            </a:r>
          </a:p>
          <a:p>
            <a:pPr marL="285750" indent="-228600">
              <a:lnSpc>
                <a:spcPct val="100000"/>
              </a:lnSpc>
              <a:buFont typeface="Arial" panose="020B0604020202020204" pitchFamily="34" charset="0"/>
              <a:buChar char="•"/>
            </a:pPr>
            <a:r>
              <a:rPr lang="en-US" sz="2000" b="1"/>
              <a:t>time </a:t>
            </a:r>
            <a:r>
              <a:rPr lang="en-US" sz="2000"/>
              <a:t>(keyword) converted to time of day</a:t>
            </a:r>
          </a:p>
          <a:p>
            <a:pPr marL="285750" indent="-228600">
              <a:lnSpc>
                <a:spcPct val="100000"/>
              </a:lnSpc>
              <a:buFont typeface="Arial" panose="020B0604020202020204" pitchFamily="34" charset="0"/>
              <a:buChar char="•"/>
            </a:pPr>
            <a:r>
              <a:rPr lang="en-US" sz="2000" b="1"/>
              <a:t>length </a:t>
            </a:r>
            <a:r>
              <a:rPr lang="en-US" sz="2000"/>
              <a:t>(integer) flight duration</a:t>
            </a:r>
          </a:p>
          <a:p>
            <a:pPr marL="285750" indent="-228600">
              <a:lnSpc>
                <a:spcPct val="100000"/>
              </a:lnSpc>
              <a:buFont typeface="Arial" panose="020B0604020202020204" pitchFamily="34" charset="0"/>
              <a:buChar char="•"/>
            </a:pPr>
            <a:r>
              <a:rPr lang="en-US" sz="2000" b="1"/>
              <a:t>delay</a:t>
            </a:r>
            <a:r>
              <a:rPr lang="en-US" sz="2000"/>
              <a:t> (</a:t>
            </a:r>
            <a:r>
              <a:rPr lang="en-US" sz="2000" err="1"/>
              <a:t>boolean</a:t>
            </a:r>
            <a:r>
              <a:rPr lang="en-US" sz="2000"/>
              <a:t>) whether flight  was delayed or not</a:t>
            </a:r>
          </a:p>
        </p:txBody>
      </p:sp>
      <p:pic>
        <p:nvPicPr>
          <p:cNvPr id="8" name="Graphic 7" descr="Database">
            <a:extLst>
              <a:ext uri="{FF2B5EF4-FFF2-40B4-BE49-F238E27FC236}">
                <a16:creationId xmlns:a16="http://schemas.microsoft.com/office/drawing/2014/main" id="{3C006D8B-A465-5DDB-035A-CBFDCF37F21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4672" y="2999877"/>
            <a:ext cx="2885012" cy="3163177"/>
          </a:xfrm>
          <a:prstGeom prst="rect">
            <a:avLst/>
          </a:prstGeom>
        </p:spPr>
      </p:pic>
    </p:spTree>
    <p:extLst>
      <p:ext uri="{BB962C8B-B14F-4D97-AF65-F5344CB8AC3E}">
        <p14:creationId xmlns:p14="http://schemas.microsoft.com/office/powerpoint/2010/main" val="18881809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2DA5D5E-3DF7-D586-1FC5-FEE3E7FC3966}"/>
              </a:ext>
            </a:extLst>
          </p:cNvPr>
          <p:cNvSpPr>
            <a:spLocks noGrp="1"/>
          </p:cNvSpPr>
          <p:nvPr>
            <p:ph type="title"/>
          </p:nvPr>
        </p:nvSpPr>
        <p:spPr>
          <a:xfrm>
            <a:off x="695326" y="4742029"/>
            <a:ext cx="10765912" cy="925950"/>
          </a:xfrm>
        </p:spPr>
        <p:txBody>
          <a:bodyPr vert="horz" lIns="91440" tIns="45720" rIns="91440" bIns="45720" rtlCol="0" anchor="t">
            <a:normAutofit/>
          </a:bodyPr>
          <a:lstStyle/>
          <a:p>
            <a:r>
              <a:rPr lang="en-US" sz="5400"/>
              <a:t>Temporal / Location Patterns</a:t>
            </a:r>
          </a:p>
        </p:txBody>
      </p:sp>
      <p:sp>
        <p:nvSpPr>
          <p:cNvPr id="6" name="Text Placeholder 5">
            <a:extLst>
              <a:ext uri="{FF2B5EF4-FFF2-40B4-BE49-F238E27FC236}">
                <a16:creationId xmlns:a16="http://schemas.microsoft.com/office/drawing/2014/main" id="{0FFD6270-67C1-CEA2-54B9-D41A2B088F36}"/>
              </a:ext>
            </a:extLst>
          </p:cNvPr>
          <p:cNvSpPr>
            <a:spLocks noGrp="1"/>
          </p:cNvSpPr>
          <p:nvPr>
            <p:ph type="body" idx="1"/>
          </p:nvPr>
        </p:nvSpPr>
        <p:spPr>
          <a:xfrm>
            <a:off x="695325" y="5731877"/>
            <a:ext cx="8829674" cy="429622"/>
          </a:xfrm>
        </p:spPr>
        <p:txBody>
          <a:bodyPr vert="horz" lIns="91440" tIns="45720" rIns="91440" bIns="45720" rtlCol="0" anchor="t">
            <a:normAutofit/>
          </a:bodyPr>
          <a:lstStyle/>
          <a:p>
            <a:r>
              <a:rPr lang="en-US" sz="2000">
                <a:solidFill>
                  <a:schemeClr val="tx1"/>
                </a:solidFill>
              </a:rPr>
              <a:t>Visualizing ‘when’ and ‘where’ delays are occurring</a:t>
            </a:r>
          </a:p>
        </p:txBody>
      </p:sp>
      <p:pic>
        <p:nvPicPr>
          <p:cNvPr id="28" name="Graphic 27" descr="Stopwatch 75% with solid fill">
            <a:extLst>
              <a:ext uri="{FF2B5EF4-FFF2-40B4-BE49-F238E27FC236}">
                <a16:creationId xmlns:a16="http://schemas.microsoft.com/office/drawing/2014/main" id="{E69FCE91-14CD-2784-E7ED-90C4C4C7F1E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350462" y="723899"/>
            <a:ext cx="3584211" cy="3584211"/>
          </a:xfrm>
          <a:prstGeom prst="rect">
            <a:avLst/>
          </a:prstGeom>
        </p:spPr>
      </p:pic>
      <p:pic>
        <p:nvPicPr>
          <p:cNvPr id="9" name="Graphic 8" descr="Earth globe: Americas with solid fill">
            <a:extLst>
              <a:ext uri="{FF2B5EF4-FFF2-40B4-BE49-F238E27FC236}">
                <a16:creationId xmlns:a16="http://schemas.microsoft.com/office/drawing/2014/main" id="{0D5DBB9B-F281-02D6-59C6-6A5CED22BCA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272812" y="723899"/>
            <a:ext cx="3584211" cy="3584211"/>
          </a:xfrm>
          <a:prstGeom prst="rect">
            <a:avLst/>
          </a:prstGeom>
        </p:spPr>
      </p:pic>
    </p:spTree>
    <p:extLst>
      <p:ext uri="{BB962C8B-B14F-4D97-AF65-F5344CB8AC3E}">
        <p14:creationId xmlns:p14="http://schemas.microsoft.com/office/powerpoint/2010/main" val="36868883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6EE4C14A-7B0E-75EC-F4C9-71317770505A}"/>
              </a:ext>
            </a:extLst>
          </p:cNvPr>
          <p:cNvSpPr>
            <a:spLocks noGrp="1"/>
          </p:cNvSpPr>
          <p:nvPr>
            <p:ph type="title"/>
          </p:nvPr>
        </p:nvSpPr>
        <p:spPr>
          <a:xfrm>
            <a:off x="685800" y="899024"/>
            <a:ext cx="3076032" cy="3914947"/>
          </a:xfrm>
        </p:spPr>
        <p:txBody>
          <a:bodyPr vert="horz" lIns="91440" tIns="45720" rIns="91440" bIns="45720" rtlCol="0" anchor="t">
            <a:normAutofit/>
          </a:bodyPr>
          <a:lstStyle/>
          <a:p>
            <a:r>
              <a:rPr lang="en-US"/>
              <a:t>Flight delays vs day of week</a:t>
            </a:r>
          </a:p>
        </p:txBody>
      </p:sp>
      <p:pic>
        <p:nvPicPr>
          <p:cNvPr id="8" name="Content Placeholder 7">
            <a:extLst>
              <a:ext uri="{FF2B5EF4-FFF2-40B4-BE49-F238E27FC236}">
                <a16:creationId xmlns:a16="http://schemas.microsoft.com/office/drawing/2014/main" id="{D07EA1EF-B1C1-9505-5C19-6A3B2DDA9FB6}"/>
              </a:ext>
            </a:extLst>
          </p:cNvPr>
          <p:cNvPicPr>
            <a:picLocks noGrp="1" noChangeAspect="1"/>
          </p:cNvPicPr>
          <p:nvPr>
            <p:ph idx="1"/>
          </p:nvPr>
        </p:nvPicPr>
        <p:blipFill>
          <a:blip r:embed="rId2"/>
          <a:stretch>
            <a:fillRect/>
          </a:stretch>
        </p:blipFill>
        <p:spPr>
          <a:xfrm>
            <a:off x="4114801" y="217454"/>
            <a:ext cx="6308517" cy="6640546"/>
          </a:xfrm>
          <a:prstGeom prst="rect">
            <a:avLst/>
          </a:prstGeom>
        </p:spPr>
      </p:pic>
    </p:spTree>
    <p:extLst>
      <p:ext uri="{BB962C8B-B14F-4D97-AF65-F5344CB8AC3E}">
        <p14:creationId xmlns:p14="http://schemas.microsoft.com/office/powerpoint/2010/main" val="37234391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25D39-6F2A-D6B5-B918-E7CD2F57014A}"/>
              </a:ext>
            </a:extLst>
          </p:cNvPr>
          <p:cNvSpPr>
            <a:spLocks noGrp="1"/>
          </p:cNvSpPr>
          <p:nvPr>
            <p:ph type="title"/>
          </p:nvPr>
        </p:nvSpPr>
        <p:spPr/>
        <p:txBody>
          <a:bodyPr vert="horz" lIns="91440" tIns="45720" rIns="91440" bIns="45720" rtlCol="0" anchor="t">
            <a:normAutofit/>
          </a:bodyPr>
          <a:lstStyle/>
          <a:p>
            <a:r>
              <a:rPr lang="en-US" dirty="0"/>
              <a:t>What time of day has the most delays?</a:t>
            </a:r>
          </a:p>
        </p:txBody>
      </p:sp>
      <p:pic>
        <p:nvPicPr>
          <p:cNvPr id="26" name="Content Placeholder 25">
            <a:extLst>
              <a:ext uri="{FF2B5EF4-FFF2-40B4-BE49-F238E27FC236}">
                <a16:creationId xmlns:a16="http://schemas.microsoft.com/office/drawing/2014/main" id="{8303C2BC-D5FB-95D0-00D6-A9829D9BA0D2}"/>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479989" y="2073135"/>
            <a:ext cx="11232021" cy="3946708"/>
          </a:xfrm>
          <a:prstGeom prst="rect">
            <a:avLst/>
          </a:prstGeom>
        </p:spPr>
      </p:pic>
      <p:pic>
        <p:nvPicPr>
          <p:cNvPr id="5" name="Graphic 4" descr="Clock with solid fill">
            <a:extLst>
              <a:ext uri="{FF2B5EF4-FFF2-40B4-BE49-F238E27FC236}">
                <a16:creationId xmlns:a16="http://schemas.microsoft.com/office/drawing/2014/main" id="{F8D5B5D8-3FE9-8D63-8C76-AF1D6A729E4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576965" y="838157"/>
            <a:ext cx="914400" cy="914400"/>
          </a:xfrm>
          <a:prstGeom prst="rect">
            <a:avLst/>
          </a:prstGeom>
        </p:spPr>
      </p:pic>
    </p:spTree>
    <p:extLst>
      <p:ext uri="{BB962C8B-B14F-4D97-AF65-F5344CB8AC3E}">
        <p14:creationId xmlns:p14="http://schemas.microsoft.com/office/powerpoint/2010/main" val="21743448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02166-3B5D-B687-34F6-14EB4E572B6F}"/>
              </a:ext>
            </a:extLst>
          </p:cNvPr>
          <p:cNvSpPr>
            <a:spLocks noGrp="1"/>
          </p:cNvSpPr>
          <p:nvPr>
            <p:ph type="title"/>
          </p:nvPr>
        </p:nvSpPr>
        <p:spPr>
          <a:xfrm>
            <a:off x="704089" y="914400"/>
            <a:ext cx="3453844" cy="1463040"/>
          </a:xfrm>
        </p:spPr>
        <p:txBody>
          <a:bodyPr anchor="t">
            <a:normAutofit/>
          </a:bodyPr>
          <a:lstStyle/>
          <a:p>
            <a:pPr>
              <a:lnSpc>
                <a:spcPct val="90000"/>
              </a:lnSpc>
            </a:pPr>
            <a:r>
              <a:rPr lang="en-US" sz="3100"/>
              <a:t>How does flight length impact delays?</a:t>
            </a:r>
          </a:p>
        </p:txBody>
      </p:sp>
      <p:sp>
        <p:nvSpPr>
          <p:cNvPr id="3" name="Content Placeholder 2">
            <a:extLst>
              <a:ext uri="{FF2B5EF4-FFF2-40B4-BE49-F238E27FC236}">
                <a16:creationId xmlns:a16="http://schemas.microsoft.com/office/drawing/2014/main" id="{7EF2F2B7-CBE0-502F-1C22-57F375036B1A}"/>
              </a:ext>
            </a:extLst>
          </p:cNvPr>
          <p:cNvSpPr>
            <a:spLocks noGrp="1"/>
          </p:cNvSpPr>
          <p:nvPr>
            <p:ph idx="1"/>
          </p:nvPr>
        </p:nvSpPr>
        <p:spPr>
          <a:xfrm>
            <a:off x="4862022" y="1014984"/>
            <a:ext cx="6614593" cy="1362456"/>
          </a:xfrm>
        </p:spPr>
        <p:txBody>
          <a:bodyPr anchor="t">
            <a:normAutofit/>
          </a:bodyPr>
          <a:lstStyle/>
          <a:p>
            <a:r>
              <a:rPr lang="en-US" dirty="0"/>
              <a:t>There seems to be a trend of increasing likelihood of delay as the flight length increases</a:t>
            </a:r>
          </a:p>
        </p:txBody>
      </p:sp>
      <p:pic>
        <p:nvPicPr>
          <p:cNvPr id="19" name="Picture 18" descr="A graph with blue lines&#10;&#10;AI-generated content may be incorrect.">
            <a:extLst>
              <a:ext uri="{FF2B5EF4-FFF2-40B4-BE49-F238E27FC236}">
                <a16:creationId xmlns:a16="http://schemas.microsoft.com/office/drawing/2014/main" id="{801AE573-0CD4-CE73-A2DA-EC50A98E9EBF}"/>
              </a:ext>
            </a:extLst>
          </p:cNvPr>
          <p:cNvPicPr>
            <a:picLocks noChangeAspect="1"/>
          </p:cNvPicPr>
          <p:nvPr/>
        </p:nvPicPr>
        <p:blipFill>
          <a:blip r:embed="rId2"/>
          <a:srcRect t="5728"/>
          <a:stretch>
            <a:fillRect/>
          </a:stretch>
        </p:blipFill>
        <p:spPr>
          <a:xfrm>
            <a:off x="20" y="2863970"/>
            <a:ext cx="12191980" cy="3994030"/>
          </a:xfrm>
          <a:prstGeom prst="rect">
            <a:avLst/>
          </a:prstGeom>
        </p:spPr>
      </p:pic>
    </p:spTree>
    <p:extLst>
      <p:ext uri="{BB962C8B-B14F-4D97-AF65-F5344CB8AC3E}">
        <p14:creationId xmlns:p14="http://schemas.microsoft.com/office/powerpoint/2010/main" val="13481485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7</TotalTime>
  <Words>1024</Words>
  <Application>Microsoft Office PowerPoint</Application>
  <PresentationFormat>Widescreen</PresentationFormat>
  <Paragraphs>115</Paragraphs>
  <Slides>18</Slides>
  <Notes>8</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Aptos</vt:lpstr>
      <vt:lpstr>Aptos Display</vt:lpstr>
      <vt:lpstr>Arial</vt:lpstr>
      <vt:lpstr>Office Theme</vt:lpstr>
      <vt:lpstr>Airline flight Delays a data analysis</vt:lpstr>
      <vt:lpstr>Our dataset…</vt:lpstr>
      <vt:lpstr>How we plan to use our data</vt:lpstr>
      <vt:lpstr>Project goals and research questions</vt:lpstr>
      <vt:lpstr>Data processing and elastic index structure</vt:lpstr>
      <vt:lpstr>Temporal / Location Patterns</vt:lpstr>
      <vt:lpstr>Flight delays vs day of week</vt:lpstr>
      <vt:lpstr>What time of day has the most delays?</vt:lpstr>
      <vt:lpstr>How does flight length impact delays?</vt:lpstr>
      <vt:lpstr>Which US airports have the most delays?</vt:lpstr>
      <vt:lpstr>What airlines have the most delays of this data set?</vt:lpstr>
      <vt:lpstr>Dashboard View</vt:lpstr>
      <vt:lpstr>Machine Learning</vt:lpstr>
      <vt:lpstr>Error &amp; Feature Importance</vt:lpstr>
      <vt:lpstr>Scatterplots</vt:lpstr>
      <vt:lpstr>Results, insights, and limitations</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Zoooms</dc:creator>
  <cp:lastModifiedBy>Zoooms</cp:lastModifiedBy>
  <cp:revision>3</cp:revision>
  <dcterms:created xsi:type="dcterms:W3CDTF">2025-11-30T20:28:27Z</dcterms:created>
  <dcterms:modified xsi:type="dcterms:W3CDTF">2025-12-01T09:04:51Z</dcterms:modified>
</cp:coreProperties>
</file>

<file path=docProps/thumbnail.jpeg>
</file>